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7"/>
  </p:notesMasterIdLst>
  <p:handoutMasterIdLst>
    <p:handoutMasterId r:id="rId58"/>
  </p:handoutMasterIdLst>
  <p:sldIdLst>
    <p:sldId id="256" r:id="rId2"/>
    <p:sldId id="314" r:id="rId3"/>
    <p:sldId id="338" r:id="rId4"/>
    <p:sldId id="326" r:id="rId5"/>
    <p:sldId id="327" r:id="rId6"/>
    <p:sldId id="291" r:id="rId7"/>
    <p:sldId id="339" r:id="rId8"/>
    <p:sldId id="293" r:id="rId9"/>
    <p:sldId id="292" r:id="rId10"/>
    <p:sldId id="328" r:id="rId11"/>
    <p:sldId id="318" r:id="rId12"/>
    <p:sldId id="329" r:id="rId13"/>
    <p:sldId id="288" r:id="rId14"/>
    <p:sldId id="311" r:id="rId15"/>
    <p:sldId id="316" r:id="rId16"/>
    <p:sldId id="317" r:id="rId17"/>
    <p:sldId id="313" r:id="rId18"/>
    <p:sldId id="319" r:id="rId19"/>
    <p:sldId id="320" r:id="rId20"/>
    <p:sldId id="321" r:id="rId21"/>
    <p:sldId id="289" r:id="rId22"/>
    <p:sldId id="309" r:id="rId23"/>
    <p:sldId id="304" r:id="rId24"/>
    <p:sldId id="294" r:id="rId25"/>
    <p:sldId id="295" r:id="rId26"/>
    <p:sldId id="297" r:id="rId27"/>
    <p:sldId id="298" r:id="rId28"/>
    <p:sldId id="300" r:id="rId29"/>
    <p:sldId id="301" r:id="rId30"/>
    <p:sldId id="299" r:id="rId31"/>
    <p:sldId id="302" r:id="rId32"/>
    <p:sldId id="322" r:id="rId33"/>
    <p:sldId id="324" r:id="rId34"/>
    <p:sldId id="335" r:id="rId35"/>
    <p:sldId id="336" r:id="rId36"/>
    <p:sldId id="332" r:id="rId37"/>
    <p:sldId id="283" r:id="rId38"/>
    <p:sldId id="284" r:id="rId39"/>
    <p:sldId id="285" r:id="rId40"/>
    <p:sldId id="330" r:id="rId41"/>
    <p:sldId id="286" r:id="rId42"/>
    <p:sldId id="337" r:id="rId43"/>
    <p:sldId id="341" r:id="rId44"/>
    <p:sldId id="340" r:id="rId45"/>
    <p:sldId id="287" r:id="rId46"/>
    <p:sldId id="331" r:id="rId47"/>
    <p:sldId id="334" r:id="rId48"/>
    <p:sldId id="275" r:id="rId49"/>
    <p:sldId id="333" r:id="rId50"/>
    <p:sldId id="323" r:id="rId51"/>
    <p:sldId id="273" r:id="rId52"/>
    <p:sldId id="282" r:id="rId53"/>
    <p:sldId id="270" r:id="rId54"/>
    <p:sldId id="290" r:id="rId55"/>
    <p:sldId id="32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6700"/>
    <a:srgbClr val="C198E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28" autoAdjust="0"/>
  </p:normalViewPr>
  <p:slideViewPr>
    <p:cSldViewPr snapToGrid="0" snapToObjects="1">
      <p:cViewPr>
        <p:scale>
          <a:sx n="121" d="100"/>
          <a:sy n="121" d="100"/>
        </p:scale>
        <p:origin x="-1888" y="-256"/>
      </p:cViewPr>
      <p:guideLst>
        <p:guide orient="horz" pos="2160"/>
        <p:guide pos="2880"/>
      </p:guideLst>
    </p:cSldViewPr>
  </p:slideViewPr>
  <p:notesTextViewPr>
    <p:cViewPr>
      <p:scale>
        <a:sx n="100" d="100"/>
        <a:sy n="100" d="100"/>
      </p:scale>
      <p:origin x="0" y="0"/>
    </p:cViewPr>
  </p:notesTextViewPr>
  <p:sorterViewPr>
    <p:cViewPr>
      <p:scale>
        <a:sx n="141" d="100"/>
        <a:sy n="141" d="100"/>
      </p:scale>
      <p:origin x="0" y="92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F9550C-00C5-3A44-AE67-6F61492E369E}" type="datetimeFigureOut">
              <a:rPr lang="en-US" smtClean="0"/>
              <a:t>8/11/14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159C80-9CC6-7947-A363-5F1039656626}" type="slidenum">
              <a:rPr lang="en-US" smtClean="0"/>
              <a:t>‹#›</a:t>
            </a:fld>
            <a:endParaRPr lang="en-US"/>
          </a:p>
        </p:txBody>
      </p:sp>
    </p:spTree>
    <p:extLst>
      <p:ext uri="{BB962C8B-B14F-4D97-AF65-F5344CB8AC3E}">
        <p14:creationId xmlns:p14="http://schemas.microsoft.com/office/powerpoint/2010/main" val="37284596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96AEFF-E54D-084F-9B5F-3262E4AA8AB7}" type="datetimeFigureOut">
              <a:rPr lang="en-US" smtClean="0"/>
              <a:t>8/11/14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4C05AD-CCEE-8B4D-BE1E-90EF9511CD1D}" type="slidenum">
              <a:rPr lang="en-US" smtClean="0"/>
              <a:t>‹#›</a:t>
            </a:fld>
            <a:endParaRPr lang="en-US"/>
          </a:p>
        </p:txBody>
      </p:sp>
    </p:spTree>
    <p:extLst>
      <p:ext uri="{BB962C8B-B14F-4D97-AF65-F5344CB8AC3E}">
        <p14:creationId xmlns:p14="http://schemas.microsoft.com/office/powerpoint/2010/main" val="183171754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Prabal</a:t>
            </a:r>
            <a:r>
              <a:rPr lang="en-US" dirty="0" smtClean="0"/>
              <a:t> Research: Everything in my list,</a:t>
            </a:r>
            <a:r>
              <a:rPr lang="en-US" baseline="0" dirty="0" smtClean="0"/>
              <a:t> plus…</a:t>
            </a:r>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2</a:t>
            </a:fld>
            <a:endParaRPr lang="en-US"/>
          </a:p>
        </p:txBody>
      </p:sp>
    </p:spTree>
    <p:extLst>
      <p:ext uri="{BB962C8B-B14F-4D97-AF65-F5344CB8AC3E}">
        <p14:creationId xmlns:p14="http://schemas.microsoft.com/office/powerpoint/2010/main" val="1465392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Emphasis</a:t>
            </a:r>
            <a:r>
              <a:rPr lang="en-US" baseline="0" dirty="0" smtClean="0"/>
              <a:t> on energy for the 6T / bit point.</a:t>
            </a:r>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39</a:t>
            </a:fld>
            <a:endParaRPr lang="en-US"/>
          </a:p>
        </p:txBody>
      </p:sp>
    </p:spTree>
    <p:extLst>
      <p:ext uri="{BB962C8B-B14F-4D97-AF65-F5344CB8AC3E}">
        <p14:creationId xmlns:p14="http://schemas.microsoft.com/office/powerpoint/2010/main" val="2100556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(cup</a:t>
            </a:r>
            <a:r>
              <a:rPr lang="en-US" baseline="0" dirty="0" smtClean="0"/>
              <a:t> holders is a reference to mark </a:t>
            </a:r>
            <a:r>
              <a:rPr lang="en-US" baseline="0" dirty="0" err="1" smtClean="0"/>
              <a:t>horowitz’s</a:t>
            </a:r>
            <a:r>
              <a:rPr lang="en-US" baseline="0" dirty="0" smtClean="0"/>
              <a:t> talk from the morning)</a:t>
            </a:r>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42</a:t>
            </a:fld>
            <a:endParaRPr lang="en-US"/>
          </a:p>
        </p:txBody>
      </p:sp>
    </p:spTree>
    <p:extLst>
      <p:ext uri="{BB962C8B-B14F-4D97-AF65-F5344CB8AC3E}">
        <p14:creationId xmlns:p14="http://schemas.microsoft.com/office/powerpoint/2010/main" val="735282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(cup</a:t>
            </a:r>
            <a:r>
              <a:rPr lang="en-US" baseline="0" dirty="0" smtClean="0"/>
              <a:t> holders is a reference to mark </a:t>
            </a:r>
            <a:r>
              <a:rPr lang="en-US" baseline="0" dirty="0" err="1" smtClean="0"/>
              <a:t>horowitz’s</a:t>
            </a:r>
            <a:r>
              <a:rPr lang="en-US" baseline="0" dirty="0" smtClean="0"/>
              <a:t> talk from the morning)</a:t>
            </a:r>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44</a:t>
            </a:fld>
            <a:endParaRPr lang="en-US"/>
          </a:p>
        </p:txBody>
      </p:sp>
    </p:spTree>
    <p:extLst>
      <p:ext uri="{BB962C8B-B14F-4D97-AF65-F5344CB8AC3E}">
        <p14:creationId xmlns:p14="http://schemas.microsoft.com/office/powerpoint/2010/main" val="735282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(likely under the assumption that in the worst case, AES-128 keys can just be cycled more often)</a:t>
            </a:r>
          </a:p>
          <a:p>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46</a:t>
            </a:fld>
            <a:endParaRPr lang="en-US"/>
          </a:p>
        </p:txBody>
      </p:sp>
    </p:spTree>
    <p:extLst>
      <p:ext uri="{BB962C8B-B14F-4D97-AF65-F5344CB8AC3E}">
        <p14:creationId xmlns:p14="http://schemas.microsoft.com/office/powerpoint/2010/main" val="354599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Brings the talk full circle</a:t>
            </a:r>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47</a:t>
            </a:fld>
            <a:endParaRPr lang="en-US"/>
          </a:p>
        </p:txBody>
      </p:sp>
    </p:spTree>
    <p:extLst>
      <p:ext uri="{BB962C8B-B14F-4D97-AF65-F5344CB8AC3E}">
        <p14:creationId xmlns:p14="http://schemas.microsoft.com/office/powerpoint/2010/main" val="3871841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really neat!</a:t>
            </a:r>
          </a:p>
          <a:p>
            <a:r>
              <a:rPr lang="en-US" dirty="0" smtClean="0"/>
              <a:t>	We can see devices turn on / off</a:t>
            </a:r>
          </a:p>
          <a:p>
            <a:r>
              <a:rPr lang="en-US" dirty="0" smtClean="0"/>
              <a:t>	Lose sight of the fact that humans are turning them on and off</a:t>
            </a:r>
          </a:p>
          <a:p>
            <a:r>
              <a:rPr lang="en-US" dirty="0" smtClean="0"/>
              <a:t>		Privacy implications</a:t>
            </a:r>
          </a:p>
          <a:p>
            <a:r>
              <a:rPr lang="en-US" dirty="0" smtClean="0"/>
              <a:t>		What should a system like this look like?</a:t>
            </a:r>
          </a:p>
          <a:p>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51</a:t>
            </a:fld>
            <a:endParaRPr lang="en-US"/>
          </a:p>
        </p:txBody>
      </p:sp>
    </p:spTree>
    <p:extLst>
      <p:ext uri="{BB962C8B-B14F-4D97-AF65-F5344CB8AC3E}">
        <p14:creationId xmlns:p14="http://schemas.microsoft.com/office/powerpoint/2010/main" val="3842639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8</a:t>
            </a:fld>
            <a:endParaRPr lang="en-US"/>
          </a:p>
        </p:txBody>
      </p:sp>
    </p:spTree>
    <p:extLst>
      <p:ext uri="{BB962C8B-B14F-4D97-AF65-F5344CB8AC3E}">
        <p14:creationId xmlns:p14="http://schemas.microsoft.com/office/powerpoint/2010/main" val="1880943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Embedded</a:t>
            </a:r>
            <a:r>
              <a:rPr lang="en-US" baseline="0" dirty="0" smtClean="0"/>
              <a:t> devices have small batteries, but more critically </a:t>
            </a:r>
            <a:r>
              <a:rPr lang="en-US" baseline="0" dirty="0" err="1" smtClean="0"/>
              <a:t>WiFi</a:t>
            </a:r>
            <a:r>
              <a:rPr lang="en-US" baseline="0" dirty="0" smtClean="0"/>
              <a:t> devices are designed to be recharged</a:t>
            </a:r>
          </a:p>
        </p:txBody>
      </p:sp>
      <p:sp>
        <p:nvSpPr>
          <p:cNvPr id="4" name="Slide Number Placeholder 3"/>
          <p:cNvSpPr>
            <a:spLocks noGrp="1"/>
          </p:cNvSpPr>
          <p:nvPr>
            <p:ph type="sldNum" sz="quarter" idx="10"/>
          </p:nvPr>
        </p:nvSpPr>
        <p:spPr/>
        <p:txBody>
          <a:bodyPr/>
          <a:lstStyle/>
          <a:p>
            <a:fld id="{594C05AD-CCEE-8B4D-BE1E-90EF9511CD1D}" type="slidenum">
              <a:rPr lang="en-US" smtClean="0"/>
              <a:t>14</a:t>
            </a:fld>
            <a:endParaRPr lang="en-US"/>
          </a:p>
        </p:txBody>
      </p:sp>
    </p:spTree>
    <p:extLst>
      <p:ext uri="{BB962C8B-B14F-4D97-AF65-F5344CB8AC3E}">
        <p14:creationId xmlns:p14="http://schemas.microsoft.com/office/powerpoint/2010/main" val="3791525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15</a:t>
            </a:fld>
            <a:endParaRPr lang="en-US"/>
          </a:p>
        </p:txBody>
      </p:sp>
    </p:spTree>
    <p:extLst>
      <p:ext uri="{BB962C8B-B14F-4D97-AF65-F5344CB8AC3E}">
        <p14:creationId xmlns:p14="http://schemas.microsoft.com/office/powerpoint/2010/main" val="2063053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n.b.</a:t>
            </a:r>
            <a:r>
              <a:rPr lang="en-US" dirty="0" smtClean="0"/>
              <a:t> yes, I realize</a:t>
            </a:r>
            <a:r>
              <a:rPr lang="en-US" baseline="0" dirty="0" smtClean="0"/>
              <a:t> I stole this list from an A-MAC talk that shortly after argues that A-MAC provides [nearly] all these features in [many] scenarios, but there’s enough qualifiers and caveats to that claim that I feel I can make the point with this </a:t>
            </a:r>
            <a:r>
              <a:rPr lang="en-US" baseline="0" smtClean="0"/>
              <a:t>list still.</a:t>
            </a:r>
            <a:endParaRPr lang="en-US"/>
          </a:p>
        </p:txBody>
      </p:sp>
      <p:sp>
        <p:nvSpPr>
          <p:cNvPr id="4" name="Slide Number Placeholder 3"/>
          <p:cNvSpPr>
            <a:spLocks noGrp="1"/>
          </p:cNvSpPr>
          <p:nvPr>
            <p:ph type="sldNum" sz="quarter" idx="10"/>
          </p:nvPr>
        </p:nvSpPr>
        <p:spPr/>
        <p:txBody>
          <a:bodyPr/>
          <a:lstStyle/>
          <a:p>
            <a:fld id="{594C05AD-CCEE-8B4D-BE1E-90EF9511CD1D}" type="slidenum">
              <a:rPr lang="en-US" smtClean="0"/>
              <a:t>16</a:t>
            </a:fld>
            <a:endParaRPr lang="en-US"/>
          </a:p>
        </p:txBody>
      </p:sp>
    </p:spTree>
    <p:extLst>
      <p:ext uri="{BB962C8B-B14F-4D97-AF65-F5344CB8AC3E}">
        <p14:creationId xmlns:p14="http://schemas.microsoft.com/office/powerpoint/2010/main" val="3343649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Pivot slide from top-down to bottom up view, looking at the HW and components that make up embedded systems</a:t>
            </a:r>
          </a:p>
          <a:p>
            <a:endParaRPr lang="en-US"/>
          </a:p>
        </p:txBody>
      </p:sp>
      <p:sp>
        <p:nvSpPr>
          <p:cNvPr id="4" name="Slide Number Placeholder 3"/>
          <p:cNvSpPr>
            <a:spLocks noGrp="1"/>
          </p:cNvSpPr>
          <p:nvPr>
            <p:ph type="sldNum" sz="quarter" idx="10"/>
          </p:nvPr>
        </p:nvSpPr>
        <p:spPr/>
        <p:txBody>
          <a:bodyPr/>
          <a:lstStyle/>
          <a:p>
            <a:fld id="{594C05AD-CCEE-8B4D-BE1E-90EF9511CD1D}" type="slidenum">
              <a:rPr lang="en-US" smtClean="0"/>
              <a:t>33</a:t>
            </a:fld>
            <a:endParaRPr lang="en-US"/>
          </a:p>
        </p:txBody>
      </p:sp>
    </p:spTree>
    <p:extLst>
      <p:ext uri="{BB962C8B-B14F-4D97-AF65-F5344CB8AC3E}">
        <p14:creationId xmlns:p14="http://schemas.microsoft.com/office/powerpoint/2010/main" val="28547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Comment on improved</a:t>
            </a:r>
            <a:r>
              <a:rPr lang="en-US" baseline="0" dirty="0" smtClean="0"/>
              <a:t> battery quality here. </a:t>
            </a:r>
            <a:r>
              <a:rPr lang="en-US" baseline="0" dirty="0" err="1" smtClean="0"/>
              <a:t>LiIon</a:t>
            </a:r>
            <a:r>
              <a:rPr lang="en-US" baseline="0" dirty="0" smtClean="0"/>
              <a:t> and </a:t>
            </a:r>
            <a:r>
              <a:rPr lang="en-US" baseline="0" dirty="0" err="1" smtClean="0"/>
              <a:t>LiPo</a:t>
            </a:r>
            <a:r>
              <a:rPr lang="en-US" baseline="0" dirty="0" smtClean="0"/>
              <a:t> have great energy density / performance characteristics</a:t>
            </a:r>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36</a:t>
            </a:fld>
            <a:endParaRPr lang="en-US"/>
          </a:p>
        </p:txBody>
      </p:sp>
    </p:spTree>
    <p:extLst>
      <p:ext uri="{BB962C8B-B14F-4D97-AF65-F5344CB8AC3E}">
        <p14:creationId xmlns:p14="http://schemas.microsoft.com/office/powerpoint/2010/main" val="71641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a:t>
            </a:r>
            <a:r>
              <a:rPr lang="en-US" dirty="0" err="1" smtClean="0"/>
              <a:t>mW</a:t>
            </a:r>
            <a:r>
              <a:rPr lang="en-US" dirty="0" smtClean="0"/>
              <a:t> / 0.9 V = 4.4 mA</a:t>
            </a:r>
            <a:r>
              <a:rPr lang="en-US" baseline="0" dirty="0" smtClean="0"/>
              <a:t> / 350 MHz = 12.68 </a:t>
            </a:r>
            <a:r>
              <a:rPr lang="en-US" baseline="0" dirty="0" err="1" smtClean="0"/>
              <a:t>uA</a:t>
            </a:r>
            <a:r>
              <a:rPr lang="en-US" baseline="0" dirty="0" smtClean="0"/>
              <a:t> / MHz [marketing slide, caveat emptor]</a:t>
            </a:r>
          </a:p>
          <a:p>
            <a:r>
              <a:rPr lang="en-US" dirty="0" smtClean="0"/>
              <a:t>http://</a:t>
            </a:r>
            <a:r>
              <a:rPr lang="en-US" dirty="0" err="1" smtClean="0"/>
              <a:t>www.suvolta.com</a:t>
            </a:r>
            <a:r>
              <a:rPr lang="en-US" dirty="0" smtClean="0"/>
              <a:t>/technology/</a:t>
            </a:r>
            <a:r>
              <a:rPr lang="en-US" dirty="0" err="1" smtClean="0"/>
              <a:t>ddc</a:t>
            </a:r>
            <a:r>
              <a:rPr lang="en-US" dirty="0" smtClean="0"/>
              <a:t>/</a:t>
            </a:r>
          </a:p>
        </p:txBody>
      </p:sp>
      <p:sp>
        <p:nvSpPr>
          <p:cNvPr id="4" name="Slide Number Placeholder 3"/>
          <p:cNvSpPr>
            <a:spLocks noGrp="1"/>
          </p:cNvSpPr>
          <p:nvPr>
            <p:ph type="sldNum" sz="quarter" idx="10"/>
          </p:nvPr>
        </p:nvSpPr>
        <p:spPr/>
        <p:txBody>
          <a:bodyPr/>
          <a:lstStyle/>
          <a:p>
            <a:fld id="{594C05AD-CCEE-8B4D-BE1E-90EF9511CD1D}" type="slidenum">
              <a:rPr lang="en-US" smtClean="0"/>
              <a:t>37</a:t>
            </a:fld>
            <a:endParaRPr lang="en-US"/>
          </a:p>
        </p:txBody>
      </p:sp>
    </p:spTree>
    <p:extLst>
      <p:ext uri="{BB962C8B-B14F-4D97-AF65-F5344CB8AC3E}">
        <p14:creationId xmlns:p14="http://schemas.microsoft.com/office/powerpoint/2010/main" val="3304070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MSP430</a:t>
            </a:r>
          </a:p>
          <a:p>
            <a:r>
              <a:rPr lang="en-US" dirty="0" smtClean="0"/>
              <a:t>	130 </a:t>
            </a:r>
            <a:r>
              <a:rPr lang="en-US" dirty="0" err="1" smtClean="0"/>
              <a:t>uA</a:t>
            </a:r>
            <a:r>
              <a:rPr lang="en-US" dirty="0" smtClean="0"/>
              <a:t> / MHz</a:t>
            </a:r>
          </a:p>
          <a:p>
            <a:r>
              <a:rPr lang="en-US" dirty="0" smtClean="0"/>
              <a:t>	0.125-66 </a:t>
            </a:r>
            <a:r>
              <a:rPr lang="en-US" dirty="0" err="1" smtClean="0"/>
              <a:t>KBytes</a:t>
            </a:r>
            <a:endParaRPr lang="en-US" dirty="0" smtClean="0"/>
          </a:p>
          <a:p>
            <a:r>
              <a:rPr lang="en-US" dirty="0" smtClean="0"/>
              <a:t>ST Micro STM32L</a:t>
            </a:r>
          </a:p>
          <a:p>
            <a:r>
              <a:rPr lang="en-US" dirty="0" smtClean="0"/>
              <a:t>	177 </a:t>
            </a:r>
            <a:r>
              <a:rPr lang="en-US" dirty="0" err="1" smtClean="0"/>
              <a:t>uA</a:t>
            </a:r>
            <a:r>
              <a:rPr lang="en-US" dirty="0" smtClean="0"/>
              <a:t> / </a:t>
            </a:r>
            <a:r>
              <a:rPr lang="en-US" dirty="0" err="1" smtClean="0"/>
              <a:t>Mhz</a:t>
            </a:r>
            <a:endParaRPr lang="en-US" dirty="0" smtClean="0"/>
          </a:p>
          <a:p>
            <a:r>
              <a:rPr lang="en-US" dirty="0" smtClean="0"/>
              <a:t>	4-80 </a:t>
            </a:r>
            <a:r>
              <a:rPr lang="en-US" dirty="0" err="1" smtClean="0"/>
              <a:t>KBytes</a:t>
            </a:r>
            <a:endParaRPr lang="en-US" dirty="0" smtClean="0"/>
          </a:p>
          <a:p>
            <a:r>
              <a:rPr lang="en-US" dirty="0" smtClean="0"/>
              <a:t>Atmel SAM4L</a:t>
            </a:r>
          </a:p>
          <a:p>
            <a:r>
              <a:rPr lang="en-US" dirty="0" smtClean="0"/>
              <a:t>	90 </a:t>
            </a:r>
            <a:r>
              <a:rPr lang="en-US" dirty="0" err="1" smtClean="0"/>
              <a:t>uA</a:t>
            </a:r>
            <a:r>
              <a:rPr lang="en-US" dirty="0" smtClean="0"/>
              <a:t> / MHz</a:t>
            </a:r>
          </a:p>
          <a:p>
            <a:r>
              <a:rPr lang="en-US" dirty="0" smtClean="0"/>
              <a:t>	SRAM = 32-64 </a:t>
            </a:r>
            <a:r>
              <a:rPr lang="en-US" dirty="0" err="1" smtClean="0"/>
              <a:t>KBytes</a:t>
            </a:r>
            <a:endParaRPr lang="en-US" dirty="0" smtClean="0"/>
          </a:p>
          <a:p>
            <a:endParaRPr lang="en-US" dirty="0"/>
          </a:p>
        </p:txBody>
      </p:sp>
      <p:sp>
        <p:nvSpPr>
          <p:cNvPr id="4" name="Slide Number Placeholder 3"/>
          <p:cNvSpPr>
            <a:spLocks noGrp="1"/>
          </p:cNvSpPr>
          <p:nvPr>
            <p:ph type="sldNum" sz="quarter" idx="10"/>
          </p:nvPr>
        </p:nvSpPr>
        <p:spPr/>
        <p:txBody>
          <a:bodyPr/>
          <a:lstStyle/>
          <a:p>
            <a:fld id="{594C05AD-CCEE-8B4D-BE1E-90EF9511CD1D}" type="slidenum">
              <a:rPr lang="en-US" smtClean="0"/>
              <a:t>38</a:t>
            </a:fld>
            <a:endParaRPr lang="en-US"/>
          </a:p>
        </p:txBody>
      </p:sp>
    </p:spTree>
    <p:extLst>
      <p:ext uri="{BB962C8B-B14F-4D97-AF65-F5344CB8AC3E}">
        <p14:creationId xmlns:p14="http://schemas.microsoft.com/office/powerpoint/2010/main" val="311692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4156F19-FA4A-4E44-B8DE-836D72EC25D9}" type="datetime1">
              <a:rPr lang="en-US" smtClean="0"/>
              <a:t>8/11/14</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EB92C0-1C12-7148-BBA5-0781BA3F4984}" type="datetime1">
              <a:rPr lang="en-US" smtClean="0"/>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759763" y="6428757"/>
            <a:ext cx="1241361" cy="365125"/>
          </a:xfrm>
          <a:prstGeom prst="rect">
            <a:avLst/>
          </a:prstGeom>
        </p:spPr>
        <p:txBody>
          <a:bodyPr/>
          <a:lstStyle/>
          <a:p>
            <a:fld id="{1EFC5F69-8BF1-6F41-953B-C5277B3964C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856F61-7A61-9949-843D-51D5160AC68E}" type="datetime1">
              <a:rPr lang="en-US" smtClean="0"/>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759763" y="6428757"/>
            <a:ext cx="1241361" cy="365125"/>
          </a:xfrm>
          <a:prstGeom prst="rect">
            <a:avLst/>
          </a:prstGeom>
        </p:spPr>
        <p:txBody>
          <a:bodyPr/>
          <a:lstStyle/>
          <a:p>
            <a:fld id="{1EFC5F69-8BF1-6F41-953B-C5277B3964C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69863" y="76200"/>
            <a:ext cx="8880475" cy="914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990600"/>
            <a:ext cx="73152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4400" y="3505200"/>
            <a:ext cx="7315200"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DC7B41E1-6F81-924E-B765-A3E7A07F6BA7}" type="datetime1">
              <a:rPr lang="en-US" smtClean="0"/>
              <a:t>8/11/14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Slide Number Placeholder 6"/>
          <p:cNvSpPr>
            <a:spLocks noGrp="1" noChangeArrowheads="1"/>
          </p:cNvSpPr>
          <p:nvPr>
            <p:ph type="sldNum" sz="quarter" idx="12"/>
          </p:nvPr>
        </p:nvSpPr>
        <p:spPr>
          <a:xfrm>
            <a:off x="6305550" y="6538913"/>
            <a:ext cx="2895600" cy="457200"/>
          </a:xfrm>
          <a:prstGeom prst="rect">
            <a:avLst/>
          </a:prstGeom>
          <a:ln/>
        </p:spPr>
        <p:txBody>
          <a:bodyPr/>
          <a:lstStyle>
            <a:lvl1pPr>
              <a:defRPr/>
            </a:lvl1pPr>
          </a:lstStyle>
          <a:p>
            <a:pPr>
              <a:defRPr/>
            </a:pPr>
            <a:fld id="{C66E72E6-3973-7348-9A82-6AD9FD9399CF}" type="slidenum">
              <a:rPr lang="en-US"/>
              <a:pPr>
                <a:defRPr/>
              </a:pPr>
              <a:t>‹#›</a:t>
            </a:fld>
            <a:endParaRPr lang="en-US"/>
          </a:p>
        </p:txBody>
      </p:sp>
    </p:spTree>
    <p:extLst>
      <p:ext uri="{BB962C8B-B14F-4D97-AF65-F5344CB8AC3E}">
        <p14:creationId xmlns:p14="http://schemas.microsoft.com/office/powerpoint/2010/main" val="100746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normAutofit/>
          </a:bodyPr>
          <a:lstStyle>
            <a:lvl1pPr>
              <a:defRPr sz="3200" cap="none"/>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marL="457200" indent="-182880">
              <a:buFont typeface="Lucida Grande"/>
              <a:buChar cha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30EA9C-FDF8-F144-826E-99953EC38CEC}" type="datetime1">
              <a:rPr lang="en-US" smtClean="0"/>
              <a:t>8/11/14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759763" y="6428757"/>
            <a:ext cx="1241361" cy="365125"/>
          </a:xfrm>
          <a:prstGeom prst="rect">
            <a:avLst/>
          </a:prstGeom>
        </p:spPr>
        <p:txBody>
          <a:bodyPr/>
          <a:lstStyle>
            <a:lvl1pPr algn="r">
              <a:defRPr b="1">
                <a:solidFill>
                  <a:schemeClr val="tx2"/>
                </a:solidFill>
              </a:defRPr>
            </a:lvl1pPr>
          </a:lstStyle>
          <a:p>
            <a:fld id="{1EFC5F69-8BF1-6F41-953B-C5277B3964C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2CE8F8BE-FA9D-264C-B469-F5A262AFBED8}" type="datetime1">
              <a:rPr lang="en-US" smtClean="0"/>
              <a:t>8/11/14</a:t>
            </a:fld>
            <a:endParaRPr lang="en-US"/>
          </a:p>
        </p:txBody>
      </p:sp>
      <p:sp>
        <p:nvSpPr>
          <p:cNvPr id="8" name="Slide Number Placeholder 7"/>
          <p:cNvSpPr>
            <a:spLocks noGrp="1"/>
          </p:cNvSpPr>
          <p:nvPr>
            <p:ph type="sldNum" sz="quarter" idx="11"/>
          </p:nvPr>
        </p:nvSpPr>
        <p:spPr>
          <a:xfrm>
            <a:off x="7759763" y="6428757"/>
            <a:ext cx="1241361" cy="365125"/>
          </a:xfrm>
          <a:prstGeom prst="rect">
            <a:avLst/>
          </a:prstGeom>
        </p:spPr>
        <p:txBody>
          <a:bodyPr/>
          <a:lstStyle/>
          <a:p>
            <a:fld id="{1EFC5F69-8BF1-6F41-953B-C5277B3964C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606B993-FC70-7D44-8D15-9B40AF749071}" type="datetime1">
              <a:rPr lang="en-US" smtClean="0"/>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759763" y="6428757"/>
            <a:ext cx="1241361" cy="365125"/>
          </a:xfrm>
          <a:prstGeom prst="rect">
            <a:avLst/>
          </a:prstGeom>
        </p:spPr>
        <p:txBody>
          <a:bodyPr/>
          <a:lstStyle/>
          <a:p>
            <a:fld id="{1EFC5F69-8BF1-6F41-953B-C5277B3964C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FC8B411-ED5D-6144-BBCC-D1653751505B}" type="datetime1">
              <a:rPr lang="en-US" smtClean="0"/>
              <a:t>8/11/14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759763" y="6428757"/>
            <a:ext cx="1241361" cy="365125"/>
          </a:xfrm>
          <a:prstGeom prst="rect">
            <a:avLst/>
          </a:prstGeom>
        </p:spPr>
        <p:txBody>
          <a:bodyPr/>
          <a:lstStyle/>
          <a:p>
            <a:fld id="{1EFC5F69-8BF1-6F41-953B-C5277B3964C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cap="none"/>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C367DD-4D77-9744-91D7-16A9EC3396C3}" type="datetime1">
              <a:rPr lang="en-US" smtClean="0"/>
              <a:t>8/11/14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7759763" y="6428757"/>
            <a:ext cx="1241361" cy="365125"/>
          </a:xfrm>
          <a:prstGeom prst="rect">
            <a:avLst/>
          </a:prstGeom>
        </p:spPr>
        <p:txBody>
          <a:bodyPr/>
          <a:lstStyle>
            <a:lvl1pPr>
              <a:defRPr>
                <a:solidFill>
                  <a:schemeClr val="tx2"/>
                </a:solidFill>
              </a:defRPr>
            </a:lvl1pPr>
          </a:lstStyle>
          <a:p>
            <a:fld id="{1EFC5F69-8BF1-6F41-953B-C5277B3964C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F0B030-533D-AD4F-BDD6-C6FF584B8A4D}" type="datetime1">
              <a:rPr lang="en-US" smtClean="0"/>
              <a:t>8/11/14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759763" y="6428757"/>
            <a:ext cx="1241361" cy="365125"/>
          </a:xfrm>
          <a:prstGeom prst="rect">
            <a:avLst/>
          </a:prstGeom>
        </p:spPr>
        <p:txBody>
          <a:bodyPr/>
          <a:lstStyle>
            <a:lvl1pPr>
              <a:defRPr>
                <a:solidFill>
                  <a:srgbClr val="318FC5"/>
                </a:solidFill>
              </a:defRPr>
            </a:lvl1pPr>
          </a:lstStyle>
          <a:p>
            <a:fld id="{1EFC5F69-8BF1-6F41-953B-C5277B3964C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F3068B-EC40-FC45-BD24-7A9A73627193}" type="datetime1">
              <a:rPr lang="en-US" smtClean="0"/>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759763" y="6428757"/>
            <a:ext cx="1241361" cy="365125"/>
          </a:xfrm>
          <a:prstGeom prst="rect">
            <a:avLst/>
          </a:prstGeom>
        </p:spPr>
        <p:txBody>
          <a:bodyPr/>
          <a:lstStyle/>
          <a:p>
            <a:fld id="{1EFC5F69-8BF1-6F41-953B-C5277B3964C7}"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60AA5BB-1D69-1849-BA06-E9E7867439B0}" type="datetime1">
              <a:rPr lang="en-US" smtClean="0"/>
              <a:t>8/11/14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759763" y="6428757"/>
            <a:ext cx="1241361" cy="365125"/>
          </a:xfrm>
          <a:prstGeom prst="rect">
            <a:avLst/>
          </a:prstGeom>
        </p:spPr>
        <p:txBody>
          <a:bodyPr/>
          <a:lstStyle>
            <a:lvl1pPr>
              <a:defRPr>
                <a:solidFill>
                  <a:schemeClr val="tx1"/>
                </a:solidFill>
              </a:defRPr>
            </a:lvl1pPr>
          </a:lstStyle>
          <a:p>
            <a:fld id="{1EFC5F69-8BF1-6F41-953B-C5277B3964C7}"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9EE1DC87-3BE7-0448-9EE0-324D28C65BFA}" type="datetime1">
              <a:rPr lang="en-US" smtClean="0"/>
              <a:t>8/11/14</a:t>
            </a:fld>
            <a:endParaRPr lang="en-US"/>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2.png"/><Relationship Id="rId5" Type="http://schemas.microsoft.com/office/2007/relationships/hdphoto" Target="../media/hdphoto1.wdp"/><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2.xml.rels><?xml version="1.0" encoding="UTF-8" standalone="yes"?>
<Relationships xmlns="http://schemas.openxmlformats.org/package/2006/relationships"><Relationship Id="rId9" Type="http://schemas.openxmlformats.org/officeDocument/2006/relationships/image" Target="../media/image14.jpeg"/><Relationship Id="rId20" Type="http://schemas.openxmlformats.org/officeDocument/2006/relationships/image" Target="../media/image35.png"/><Relationship Id="rId21" Type="http://schemas.microsoft.com/office/2007/relationships/hdphoto" Target="../media/hdphoto4.wdp"/><Relationship Id="rId22" Type="http://schemas.openxmlformats.org/officeDocument/2006/relationships/image" Target="../media/image16.jpeg"/><Relationship Id="rId23" Type="http://schemas.openxmlformats.org/officeDocument/2006/relationships/image" Target="../media/image36.jpeg"/><Relationship Id="rId24" Type="http://schemas.openxmlformats.org/officeDocument/2006/relationships/image" Target="../media/image25.png"/><Relationship Id="rId25" Type="http://schemas.openxmlformats.org/officeDocument/2006/relationships/image" Target="../media/image26.png"/><Relationship Id="rId26" Type="http://schemas.openxmlformats.org/officeDocument/2006/relationships/image" Target="../media/image27.png"/><Relationship Id="rId27" Type="http://schemas.openxmlformats.org/officeDocument/2006/relationships/image" Target="../media/image28.png"/><Relationship Id="rId28" Type="http://schemas.openxmlformats.org/officeDocument/2006/relationships/image" Target="../media/image23.png"/><Relationship Id="rId29" Type="http://schemas.openxmlformats.org/officeDocument/2006/relationships/image" Target="../media/image24.png"/><Relationship Id="rId30" Type="http://schemas.openxmlformats.org/officeDocument/2006/relationships/image" Target="../media/image29.emf"/><Relationship Id="rId10" Type="http://schemas.openxmlformats.org/officeDocument/2006/relationships/image" Target="../media/image15.jpeg"/><Relationship Id="rId11" Type="http://schemas.openxmlformats.org/officeDocument/2006/relationships/image" Target="../media/image17.jpeg"/><Relationship Id="rId12" Type="http://schemas.openxmlformats.org/officeDocument/2006/relationships/image" Target="../media/image18.jpeg"/><Relationship Id="rId13" Type="http://schemas.openxmlformats.org/officeDocument/2006/relationships/image" Target="../media/image13.jpeg"/><Relationship Id="rId14" Type="http://schemas.openxmlformats.org/officeDocument/2006/relationships/image" Target="../media/image32.png"/><Relationship Id="rId15" Type="http://schemas.microsoft.com/office/2007/relationships/hdphoto" Target="../media/hdphoto2.wdp"/><Relationship Id="rId16" Type="http://schemas.openxmlformats.org/officeDocument/2006/relationships/image" Target="../media/image33.jpeg"/><Relationship Id="rId17" Type="http://schemas.openxmlformats.org/officeDocument/2006/relationships/image" Target="../media/image5.png"/><Relationship Id="rId18" Type="http://schemas.openxmlformats.org/officeDocument/2006/relationships/image" Target="../media/image34.png"/><Relationship Id="rId19"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30.jpeg"/><Relationship Id="rId4" Type="http://schemas.openxmlformats.org/officeDocument/2006/relationships/image" Target="../media/image31.jpg"/><Relationship Id="rId5" Type="http://schemas.openxmlformats.org/officeDocument/2006/relationships/image" Target="../media/image21.png"/><Relationship Id="rId6" Type="http://schemas.openxmlformats.org/officeDocument/2006/relationships/image" Target="../media/image20.jpeg"/><Relationship Id="rId7" Type="http://schemas.openxmlformats.org/officeDocument/2006/relationships/image" Target="../media/image22.png"/><Relationship Id="rId8"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eg"/><Relationship Id="rId5" Type="http://schemas.openxmlformats.org/officeDocument/2006/relationships/image" Target="../media/image40.png"/><Relationship Id="rId6" Type="http://schemas.microsoft.com/office/2007/relationships/hdphoto" Target="../media/hdphoto5.wdp"/><Relationship Id="rId7" Type="http://schemas.openxmlformats.org/officeDocument/2006/relationships/image" Target="../media/image41.png"/><Relationship Id="rId8" Type="http://schemas.openxmlformats.org/officeDocument/2006/relationships/image" Target="../media/image42.jpeg"/><Relationship Id="rId9" Type="http://schemas.openxmlformats.org/officeDocument/2006/relationships/image" Target="../media/image43.png"/><Relationship Id="rId10" Type="http://schemas.openxmlformats.org/officeDocument/2006/relationships/image" Target="../media/image44.jpg"/><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 Id="rId3" Type="http://schemas.openxmlformats.org/officeDocument/2006/relationships/image" Target="../media/image56.jpeg"/></Relationships>
</file>

<file path=ppt/slides/_rels/slide22.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37.jpeg"/><Relationship Id="rId5" Type="http://schemas.openxmlformats.org/officeDocument/2006/relationships/image" Target="../media/image36.jpeg"/><Relationship Id="rId6" Type="http://schemas.openxmlformats.org/officeDocument/2006/relationships/image" Target="../media/image17.jpeg"/><Relationship Id="rId7"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 Id="rId3" Type="http://schemas.openxmlformats.org/officeDocument/2006/relationships/image" Target="../media/image3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9.png"/><Relationship Id="rId5" Type="http://schemas.microsoft.com/office/2007/relationships/hdphoto" Target="../media/hdphoto6.wdp"/><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37.jpeg"/><Relationship Id="rId9"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9.png"/><Relationship Id="rId5" Type="http://schemas.microsoft.com/office/2007/relationships/hdphoto" Target="../media/hdphoto6.wdp"/><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37.jpeg"/><Relationship Id="rId9"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hyperlink" Target="http://www.zigbee.org/portals/0/documents/events/2012_04_26_ZLL-Green%20Lighting-Heile.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hyperlink" Target="http://www.zigbee.org/portals/0/documents/events/2012_04_26_ZLL-Green%20Lighting-Heile.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hyperlink" Target="http://arstechnica.com/gadgets/2013/11/philips-hue-family-gets-brighter-with-new-type-of-light/" TargetMode="External"/></Relationships>
</file>

<file path=ppt/slides/_rels/slide32.xml.rels><?xml version="1.0" encoding="UTF-8" standalone="yes"?>
<Relationships xmlns="http://schemas.openxmlformats.org/package/2006/relationships"><Relationship Id="rId11" Type="http://schemas.openxmlformats.org/officeDocument/2006/relationships/image" Target="../media/image73.png"/><Relationship Id="rId12"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37.jpe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microsoft.com/office/2007/relationships/hdphoto" Target="../media/hdphoto8.wdp"/><Relationship Id="rId9" Type="http://schemas.openxmlformats.org/officeDocument/2006/relationships/image" Target="../media/image72.png"/><Relationship Id="rId10" Type="http://schemas.microsoft.com/office/2007/relationships/hdphoto" Target="../media/hdphoto9.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6.wdp"/><Relationship Id="rId5" Type="http://schemas.openxmlformats.org/officeDocument/2006/relationships/image" Target="../media/image82.png"/><Relationship Id="rId6"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81.jp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7.xml.rels><?xml version="1.0" encoding="UTF-8" standalone="yes"?>
<Relationships xmlns="http://schemas.openxmlformats.org/package/2006/relationships"><Relationship Id="rId3" Type="http://schemas.openxmlformats.org/officeDocument/2006/relationships/hyperlink" Target="http://forum.allaboutcircuits.com/blog.php?b=551" TargetMode="External"/><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jpeg"/><Relationship Id="rId7" Type="http://schemas.openxmlformats.org/officeDocument/2006/relationships/image" Target="../media/image92.png"/><Relationship Id="rId8" Type="http://schemas.openxmlformats.org/officeDocument/2006/relationships/hyperlink" Target="http://atmelcorporation.wordpress.com/2013/04/08/whats-new-in-atmels-arm-mcu-picopower/" TargetMode="External"/><Relationship Id="rId9" Type="http://schemas.openxmlformats.org/officeDocument/2006/relationships/image" Target="../media/image93.png"/><Relationship Id="rId10" Type="http://schemas.openxmlformats.org/officeDocument/2006/relationships/hyperlink" Target="http://www.suvolta.com/technology/ddc/"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4.png"/><Relationship Id="rId3" Type="http://schemas.openxmlformats.org/officeDocument/2006/relationships/hyperlink" Target="https://engineering.purdue.edu/dcsl/presentations/2008/aes_tridentcom.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eveloper.bluetooth.org/TechnologyOverview/Pages/LE-Security.aspx"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jpg"/><Relationship Id="rId3" Type="http://schemas.openxmlformats.org/officeDocument/2006/relationships/image" Target="../media/image2.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inductor.eecs.umich.edu/pathouse.html" TargetMode="External"/><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8" Type="http://schemas.openxmlformats.org/officeDocument/2006/relationships/image" Target="../media/image104.png"/><Relationship Id="rId1" Type="http://schemas.microsoft.com/office/2007/relationships/media" Target="../media/media1.mp4"/><Relationship Id="rId2" Type="http://schemas.openxmlformats.org/officeDocument/2006/relationships/video" Target="../media/media1.mp4"/></Relationships>
</file>

<file path=ppt/slides/_rels/slide53.xml.rels><?xml version="1.0" encoding="UTF-8" standalone="yes"?>
<Relationships xmlns="http://schemas.openxmlformats.org/package/2006/relationships"><Relationship Id="rId11" Type="http://schemas.openxmlformats.org/officeDocument/2006/relationships/image" Target="../media/image114.png"/><Relationship Id="rId12" Type="http://schemas.openxmlformats.org/officeDocument/2006/relationships/image" Target="../media/image115.png"/><Relationship Id="rId13" Type="http://schemas.openxmlformats.org/officeDocument/2006/relationships/image" Target="../media/image116.png"/><Relationship Id="rId14" Type="http://schemas.openxmlformats.org/officeDocument/2006/relationships/image" Target="../media/image117.png"/><Relationship Id="rId15" Type="http://schemas.openxmlformats.org/officeDocument/2006/relationships/image" Target="../media/image118.png"/><Relationship Id="rId16" Type="http://schemas.openxmlformats.org/officeDocument/2006/relationships/image" Target="../media/image119.png"/><Relationship Id="rId17" Type="http://schemas.openxmlformats.org/officeDocument/2006/relationships/image" Target="../media/image120.jpeg"/><Relationship Id="rId1" Type="http://schemas.openxmlformats.org/officeDocument/2006/relationships/slideLayout" Target="../slideLayouts/slideLayout2.xml"/><Relationship Id="rId2" Type="http://schemas.openxmlformats.org/officeDocument/2006/relationships/image" Target="../media/image105.png"/><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 Id="rId8" Type="http://schemas.openxmlformats.org/officeDocument/2006/relationships/image" Target="../media/image111.png"/><Relationship Id="rId9" Type="http://schemas.openxmlformats.org/officeDocument/2006/relationships/image" Target="../media/image112.jpeg"/><Relationship Id="rId10"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55.xml.rels><?xml version="1.0" encoding="UTF-8" standalone="yes"?>
<Relationships xmlns="http://schemas.openxmlformats.org/package/2006/relationships"><Relationship Id="rId11" Type="http://schemas.microsoft.com/office/2007/relationships/hdphoto" Target="../media/hdphoto2.wdp"/><Relationship Id="rId12" Type="http://schemas.openxmlformats.org/officeDocument/2006/relationships/image" Target="../media/image33.jpeg"/><Relationship Id="rId13" Type="http://schemas.openxmlformats.org/officeDocument/2006/relationships/image" Target="../media/image5.png"/><Relationship Id="rId14" Type="http://schemas.openxmlformats.org/officeDocument/2006/relationships/image" Target="../media/image34.png"/><Relationship Id="rId15" Type="http://schemas.microsoft.com/office/2007/relationships/hdphoto" Target="../media/hdphoto3.wdp"/><Relationship Id="rId16" Type="http://schemas.openxmlformats.org/officeDocument/2006/relationships/image" Target="../media/image35.png"/><Relationship Id="rId17" Type="http://schemas.microsoft.com/office/2007/relationships/hdphoto" Target="../media/hdphoto4.wdp"/><Relationship Id="rId18" Type="http://schemas.openxmlformats.org/officeDocument/2006/relationships/image" Target="../media/image16.jpeg"/><Relationship Id="rId19"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image" Target="../media/image30.jpeg"/><Relationship Id="rId3" Type="http://schemas.openxmlformats.org/officeDocument/2006/relationships/image" Target="../media/image31.jpg"/><Relationship Id="rId4" Type="http://schemas.openxmlformats.org/officeDocument/2006/relationships/image" Target="../media/image12.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3.jpeg"/><Relationship Id="rId10"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2.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2800" dirty="0" smtClean="0"/>
              <a:t>Embedded System Design and the internet of things</a:t>
            </a:r>
            <a:endParaRPr lang="en-US" sz="2800" dirty="0"/>
          </a:p>
        </p:txBody>
      </p:sp>
      <p:sp>
        <p:nvSpPr>
          <p:cNvPr id="3" name="Subtitle 2"/>
          <p:cNvSpPr>
            <a:spLocks noGrp="1"/>
          </p:cNvSpPr>
          <p:nvPr>
            <p:ph type="subTitle" idx="1"/>
          </p:nvPr>
        </p:nvSpPr>
        <p:spPr>
          <a:xfrm>
            <a:off x="457200" y="4800600"/>
            <a:ext cx="6858000" cy="1051560"/>
          </a:xfrm>
        </p:spPr>
        <p:txBody>
          <a:bodyPr>
            <a:normAutofit fontScale="55000" lnSpcReduction="20000"/>
          </a:bodyPr>
          <a:lstStyle/>
          <a:p>
            <a:r>
              <a:rPr lang="en-US" sz="2900" dirty="0" smtClean="0"/>
              <a:t>Pat Pannuto</a:t>
            </a:r>
          </a:p>
          <a:p>
            <a:r>
              <a:rPr lang="en-US" dirty="0" smtClean="0"/>
              <a:t>University of Michigan</a:t>
            </a:r>
          </a:p>
          <a:p>
            <a:r>
              <a:rPr lang="en-US" dirty="0" smtClean="0"/>
              <a:t>Internet of Things Research Program</a:t>
            </a:r>
          </a:p>
          <a:p>
            <a:r>
              <a:rPr lang="en-US" sz="1600" dirty="0" smtClean="0">
                <a:solidFill>
                  <a:schemeClr val="accent4"/>
                </a:solidFill>
              </a:rPr>
              <a:t>August 11, Stanford University</a:t>
            </a:r>
            <a:endParaRPr lang="en-US" sz="1600" dirty="0">
              <a:solidFill>
                <a:schemeClr val="accent4"/>
              </a:solidFill>
            </a:endParaRPr>
          </a:p>
        </p:txBody>
      </p:sp>
      <p:pic>
        <p:nvPicPr>
          <p:cNvPr id="5" name="Picture 4" descr="BlockM-rball.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396" y="180996"/>
            <a:ext cx="1371126" cy="917958"/>
          </a:xfrm>
          <a:prstGeom prst="rect">
            <a:avLst/>
          </a:prstGeom>
        </p:spPr>
      </p:pic>
    </p:spTree>
    <p:extLst>
      <p:ext uri="{BB962C8B-B14F-4D97-AF65-F5344CB8AC3E}">
        <p14:creationId xmlns:p14="http://schemas.microsoft.com/office/powerpoint/2010/main" val="5264321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Lab11 at Michigan:</a:t>
            </a:r>
            <a:br>
              <a:rPr lang="en-US" dirty="0" smtClean="0"/>
            </a:br>
            <a:r>
              <a:rPr lang="en-US" dirty="0" smtClean="0"/>
              <a:t>(Some of) What we do</a:t>
            </a:r>
            <a:endParaRPr lang="en-US" dirty="0"/>
          </a:p>
        </p:txBody>
      </p:sp>
      <p:pic>
        <p:nvPicPr>
          <p:cNvPr id="4" name="Shape 136"/>
          <p:cNvPicPr preferRelativeResize="0"/>
          <p:nvPr/>
        </p:nvPicPr>
        <p:blipFill>
          <a:blip r:embed="rId2">
            <a:alphaModFix/>
          </a:blip>
          <a:stretch>
            <a:fillRect/>
          </a:stretch>
        </p:blipFill>
        <p:spPr>
          <a:xfrm>
            <a:off x="5404959" y="4332459"/>
            <a:ext cx="1169802" cy="1816552"/>
          </a:xfrm>
          <a:prstGeom prst="rect">
            <a:avLst/>
          </a:prstGeom>
          <a:noFill/>
          <a:ln>
            <a:noFill/>
          </a:ln>
        </p:spPr>
      </p:pic>
      <p:pic>
        <p:nvPicPr>
          <p:cNvPr id="3074" name="Picture 2" descr="rpi-cc25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476" y="2451005"/>
            <a:ext cx="2332530" cy="16654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ackgroundRemoval t="27152" b="77152" l="0" r="100000">
                        <a14:foregroundMark x1="41250" y1="72535" x2="41250" y2="72535"/>
                        <a14:foregroundMark x1="42917" y1="72613" x2="42917" y2="72613"/>
                        <a14:foregroundMark x1="42500" y1="76135" x2="42500" y2="76135"/>
                        <a14:foregroundMark x1="61250" y1="54460" x2="61250" y2="54460"/>
                        <a14:foregroundMark x1="61944" y1="51956" x2="61944" y2="51956"/>
                        <a14:foregroundMark x1="20139" y1="29499" x2="20139" y2="29499"/>
                        <a14:foregroundMark x1="23611" y1="29264" x2="23611" y2="29264"/>
                        <a14:foregroundMark x1="17778" y1="29890" x2="17778" y2="29890"/>
                        <a14:foregroundMark x1="46111" y1="29343" x2="46111" y2="29343"/>
                        <a14:foregroundMark x1="46667" y1="30282" x2="46667" y2="30282"/>
                        <a14:foregroundMark x1="47222" y1="31299" x2="47222" y2="31299"/>
                        <a14:foregroundMark x1="47222" y1="32081" x2="47222" y2="32081"/>
                        <a14:foregroundMark x1="46389" y1="28951" x2="46389" y2="28951"/>
                        <a14:foregroundMark x1="47361" y1="30282" x2="47361" y2="30282"/>
                        <a14:foregroundMark x1="7222" y1="36541" x2="7222" y2="36541"/>
                        <a14:foregroundMark x1="45833" y1="32160" x2="45833" y2="32160"/>
                        <a14:backgroundMark x1="48333" y1="72379" x2="48333" y2="72379"/>
                        <a14:backgroundMark x1="47361" y1="69484" x2="47361" y2="69484"/>
                        <a14:backgroundMark x1="46667" y1="65962" x2="46667" y2="65962"/>
                        <a14:backgroundMark x1="46528" y1="64710" x2="46528" y2="64710"/>
                        <a14:backgroundMark x1="1806" y1="51565" x2="1806" y2="51565"/>
                        <a14:backgroundMark x1="3333" y1="45853" x2="3333" y2="45853"/>
                        <a14:backgroundMark x1="694" y1="54538" x2="694" y2="54538"/>
                        <a14:backgroundMark x1="8889" y1="48435" x2="8889" y2="48435"/>
                        <a14:backgroundMark x1="10556" y1="46088" x2="10556" y2="46088"/>
                        <a14:backgroundMark x1="12778" y1="47653" x2="12778" y2="47653"/>
                        <a14:backgroundMark x1="17083" y1="45775" x2="17083" y2="45775"/>
                        <a14:backgroundMark x1="23750" y1="46166" x2="23750" y2="46166"/>
                        <a14:backgroundMark x1="20833" y1="46714" x2="20833" y2="46714"/>
                        <a14:backgroundMark x1="62222" y1="63302" x2="62222" y2="63302"/>
                        <a14:backgroundMark x1="57361" y1="55556" x2="57361" y2="55556"/>
                        <a14:backgroundMark x1="59028" y1="53130" x2="59028" y2="53130"/>
                        <a14:backgroundMark x1="56528" y1="59233" x2="56528" y2="59233"/>
                        <a14:backgroundMark x1="55556" y1="57121" x2="55556" y2="57121"/>
                        <a14:backgroundMark x1="64167" y1="53521" x2="64167" y2="53521"/>
                        <a14:backgroundMark x1="60139" y1="50704" x2="60139" y2="50704"/>
                        <a14:backgroundMark x1="63611" y1="51878" x2="63611" y2="51878"/>
                        <a14:backgroundMark x1="63056" y1="54930" x2="63056" y2="54930"/>
                        <a14:backgroundMark x1="54722" y1="46166" x2="54722" y2="46166"/>
                        <a14:backgroundMark x1="55417" y1="43662" x2="55417" y2="43662"/>
                        <a14:backgroundMark x1="57778" y1="45696" x2="57778" y2="45696"/>
                        <a14:backgroundMark x1="59306" y1="48200" x2="59306" y2="48200"/>
                        <a14:backgroundMark x1="56806" y1="48513" x2="56806" y2="48513"/>
                        <a14:backgroundMark x1="29583" y1="37480" x2="29583" y2="37480"/>
                        <a14:backgroundMark x1="41389" y1="38498" x2="41389" y2="38498"/>
                        <a14:backgroundMark x1="50556" y1="38419" x2="50556" y2="38419"/>
                        <a14:backgroundMark x1="43750" y1="38419" x2="43750" y2="38419"/>
                        <a14:backgroundMark x1="26806" y1="40610" x2="26806" y2="40610"/>
                        <a14:backgroundMark x1="32639" y1="42019" x2="32639" y2="42019"/>
                        <a14:backgroundMark x1="18056" y1="38106" x2="18056" y2="38106"/>
                        <a14:backgroundMark x1="20278" y1="31142" x2="20278" y2="31142"/>
                        <a14:backgroundMark x1="9722" y1="34507" x2="9722" y2="34507"/>
                        <a14:backgroundMark x1="9583" y1="36385" x2="9583" y2="36385"/>
                        <a14:backgroundMark x1="22778" y1="40767" x2="22778" y2="40767"/>
                        <a14:backgroundMark x1="37917" y1="38811" x2="37917" y2="38811"/>
                        <a14:backgroundMark x1="48750" y1="38889" x2="48750" y2="38889"/>
                        <a14:backgroundMark x1="50278" y1="39984" x2="50278" y2="39984"/>
                        <a14:backgroundMark x1="36944" y1="41628" x2="36944" y2="41628"/>
                        <a14:backgroundMark x1="28333" y1="40532" x2="28333" y2="40532"/>
                        <a14:backgroundMark x1="21944" y1="30751" x2="21944" y2="30751"/>
                        <a14:backgroundMark x1="55278" y1="50704" x2="55278" y2="50704"/>
                        <a14:backgroundMark x1="55278" y1="49218" x2="55278" y2="49218"/>
                        <a14:backgroundMark x1="833" y1="55556" x2="833" y2="55556"/>
                        <a14:backgroundMark x1="47361" y1="63928" x2="47361" y2="63928"/>
                        <a14:backgroundMark x1="45417" y1="63850" x2="45417" y2="63850"/>
                        <a14:backgroundMark x1="45694" y1="68388" x2="45694" y2="68388"/>
                        <a14:backgroundMark x1="45139" y1="71909" x2="45139" y2="71909"/>
                        <a14:backgroundMark x1="49167" y1="70266" x2="49167" y2="70266"/>
                        <a14:backgroundMark x1="48194" y1="68153" x2="48194" y2="68153"/>
                        <a14:backgroundMark x1="45139" y1="70344" x2="45139" y2="70344"/>
                        <a14:backgroundMark x1="45417" y1="69171" x2="45417" y2="69171"/>
                        <a14:backgroundMark x1="45000" y1="66980" x2="45000" y2="66980"/>
                        <a14:backgroundMark x1="65000" y1="54382" x2="65000" y2="54382"/>
                        <a14:backgroundMark x1="63750" y1="50861" x2="63750" y2="50861"/>
                        <a14:backgroundMark x1="1806" y1="53365" x2="1806" y2="53365"/>
                        <a14:backgroundMark x1="9583" y1="49687" x2="9583" y2="49687"/>
                        <a14:backgroundMark x1="13472" y1="46714" x2="13472" y2="46714"/>
                      </a14:backgroundRemoval>
                    </a14:imgEffect>
                  </a14:imgLayer>
                </a14:imgProps>
              </a:ext>
              <a:ext uri="{28A0092B-C50C-407E-A947-70E740481C1C}">
                <a14:useLocalDpi xmlns:a14="http://schemas.microsoft.com/office/drawing/2010/main" val="0"/>
              </a:ext>
            </a:extLst>
          </a:blip>
          <a:srcRect t="26850" b="22207"/>
          <a:stretch/>
        </p:blipFill>
        <p:spPr>
          <a:xfrm>
            <a:off x="3675377" y="4585071"/>
            <a:ext cx="1729582" cy="1563940"/>
          </a:xfrm>
          <a:prstGeom prst="rect">
            <a:avLst/>
          </a:prstGeom>
        </p:spPr>
      </p:pic>
      <p:sp>
        <p:nvSpPr>
          <p:cNvPr id="7" name="TextBox 6"/>
          <p:cNvSpPr txBox="1"/>
          <p:nvPr/>
        </p:nvSpPr>
        <p:spPr>
          <a:xfrm>
            <a:off x="3821336" y="3963127"/>
            <a:ext cx="2448106" cy="369332"/>
          </a:xfrm>
          <a:prstGeom prst="rect">
            <a:avLst/>
          </a:prstGeom>
          <a:solidFill>
            <a:srgbClr val="FFFFFF">
              <a:alpha val="74902"/>
            </a:srgbClr>
          </a:solidFill>
        </p:spPr>
        <p:txBody>
          <a:bodyPr wrap="none" rtlCol="0">
            <a:spAutoFit/>
          </a:bodyPr>
          <a:lstStyle/>
          <a:p>
            <a:r>
              <a:rPr lang="en-US" b="1" dirty="0" smtClean="0">
                <a:solidFill>
                  <a:schemeClr val="accent4"/>
                </a:solidFill>
              </a:rPr>
              <a:t>Gen 1: </a:t>
            </a:r>
            <a:r>
              <a:rPr lang="en-US" b="1" dirty="0" err="1" smtClean="0">
                <a:solidFill>
                  <a:schemeClr val="accent4"/>
                </a:solidFill>
              </a:rPr>
              <a:t>Rpi</a:t>
            </a:r>
            <a:r>
              <a:rPr lang="en-US" b="1" dirty="0" smtClean="0">
                <a:solidFill>
                  <a:schemeClr val="accent4"/>
                </a:solidFill>
              </a:rPr>
              <a:t> + CC2520</a:t>
            </a:r>
            <a:endParaRPr lang="en-US" b="1" dirty="0">
              <a:solidFill>
                <a:schemeClr val="accent4"/>
              </a:solidFill>
            </a:endParaRPr>
          </a:p>
        </p:txBody>
      </p:sp>
      <p:sp>
        <p:nvSpPr>
          <p:cNvPr id="9" name="TextBox 8"/>
          <p:cNvSpPr txBox="1"/>
          <p:nvPr/>
        </p:nvSpPr>
        <p:spPr>
          <a:xfrm>
            <a:off x="3594458" y="6126163"/>
            <a:ext cx="2980303" cy="646331"/>
          </a:xfrm>
          <a:prstGeom prst="rect">
            <a:avLst/>
          </a:prstGeom>
          <a:solidFill>
            <a:srgbClr val="FFFFFF">
              <a:alpha val="74902"/>
            </a:srgbClr>
          </a:solidFill>
        </p:spPr>
        <p:txBody>
          <a:bodyPr wrap="none" rtlCol="0">
            <a:spAutoFit/>
          </a:bodyPr>
          <a:lstStyle/>
          <a:p>
            <a:r>
              <a:rPr lang="en-US" b="1" dirty="0" smtClean="0">
                <a:solidFill>
                  <a:schemeClr val="accent4"/>
                </a:solidFill>
              </a:rPr>
              <a:t>Gen 2: </a:t>
            </a:r>
            <a:r>
              <a:rPr lang="en-US" b="1" dirty="0" err="1" smtClean="0">
                <a:solidFill>
                  <a:schemeClr val="accent4"/>
                </a:solidFill>
              </a:rPr>
              <a:t>BeagleBone</a:t>
            </a:r>
            <a:r>
              <a:rPr lang="en-US" b="1" dirty="0" smtClean="0">
                <a:solidFill>
                  <a:schemeClr val="accent4"/>
                </a:solidFill>
              </a:rPr>
              <a:t> Black</a:t>
            </a:r>
          </a:p>
          <a:p>
            <a:r>
              <a:rPr lang="en-US" b="1" dirty="0" smtClean="0">
                <a:solidFill>
                  <a:schemeClr val="accent4"/>
                </a:solidFill>
              </a:rPr>
              <a:t>+ 2 x CC2520 + CC2591</a:t>
            </a:r>
            <a:endParaRPr lang="en-US" b="1" dirty="0">
              <a:solidFill>
                <a:schemeClr val="accent4"/>
              </a:solidFill>
            </a:endParaRPr>
          </a:p>
        </p:txBody>
      </p:sp>
      <p:sp>
        <p:nvSpPr>
          <p:cNvPr id="10" name="Rectangle 9"/>
          <p:cNvSpPr/>
          <p:nvPr/>
        </p:nvSpPr>
        <p:spPr>
          <a:xfrm>
            <a:off x="3685146" y="2386716"/>
            <a:ext cx="2899384" cy="21448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Shape 65"/>
          <p:cNvGrpSpPr/>
          <p:nvPr/>
        </p:nvGrpSpPr>
        <p:grpSpPr>
          <a:xfrm>
            <a:off x="3327434" y="2413473"/>
            <a:ext cx="2077525" cy="2053720"/>
            <a:chOff x="4612833" y="2486462"/>
            <a:chExt cx="4167199" cy="4119450"/>
          </a:xfrm>
        </p:grpSpPr>
        <p:pic>
          <p:nvPicPr>
            <p:cNvPr id="33" name="Shape 66"/>
            <p:cNvPicPr preferRelativeResize="0"/>
            <p:nvPr/>
          </p:nvPicPr>
          <p:blipFill>
            <a:blip r:embed="rId6">
              <a:alphaModFix/>
            </a:blip>
            <a:stretch>
              <a:fillRect/>
            </a:stretch>
          </p:blipFill>
          <p:spPr>
            <a:xfrm>
              <a:off x="4612833" y="2486462"/>
              <a:ext cx="4167199" cy="4119450"/>
            </a:xfrm>
            <a:prstGeom prst="rect">
              <a:avLst/>
            </a:prstGeom>
            <a:noFill/>
            <a:ln>
              <a:noFill/>
            </a:ln>
          </p:spPr>
        </p:pic>
        <p:pic>
          <p:nvPicPr>
            <p:cNvPr id="34" name="Shape 67"/>
            <p:cNvPicPr preferRelativeResize="0"/>
            <p:nvPr/>
          </p:nvPicPr>
          <p:blipFill>
            <a:blip r:embed="rId7">
              <a:alphaModFix/>
            </a:blip>
            <a:stretch>
              <a:fillRect/>
            </a:stretch>
          </p:blipFill>
          <p:spPr>
            <a:xfrm>
              <a:off x="5788233" y="3170312"/>
              <a:ext cx="1834499" cy="2751751"/>
            </a:xfrm>
            <a:prstGeom prst="rect">
              <a:avLst/>
            </a:prstGeom>
            <a:noFill/>
            <a:ln>
              <a:noFill/>
            </a:ln>
          </p:spPr>
        </p:pic>
      </p:grpSp>
      <p:sp>
        <p:nvSpPr>
          <p:cNvPr id="35" name="TextBox 34"/>
          <p:cNvSpPr txBox="1"/>
          <p:nvPr/>
        </p:nvSpPr>
        <p:spPr>
          <a:xfrm>
            <a:off x="4923692" y="2589279"/>
            <a:ext cx="1641300" cy="1477328"/>
          </a:xfrm>
          <a:prstGeom prst="rect">
            <a:avLst/>
          </a:prstGeom>
          <a:solidFill>
            <a:srgbClr val="FFFFFF">
              <a:alpha val="74902"/>
            </a:srgbClr>
          </a:solidFill>
        </p:spPr>
        <p:txBody>
          <a:bodyPr wrap="square" rtlCol="0">
            <a:spAutoFit/>
          </a:bodyPr>
          <a:lstStyle/>
          <a:p>
            <a:r>
              <a:rPr lang="en-US" b="1" dirty="0" smtClean="0">
                <a:solidFill>
                  <a:schemeClr val="accent4"/>
                </a:solidFill>
              </a:rPr>
              <a:t>Bluetooth Low Energy</a:t>
            </a:r>
          </a:p>
          <a:p>
            <a:endParaRPr lang="en-US" b="1" dirty="0">
              <a:solidFill>
                <a:schemeClr val="accent4"/>
              </a:solidFill>
            </a:endParaRPr>
          </a:p>
          <a:p>
            <a:r>
              <a:rPr lang="en-US" dirty="0" smtClean="0">
                <a:solidFill>
                  <a:schemeClr val="accent4"/>
                </a:solidFill>
              </a:rPr>
              <a:t>Smartphone as a gateway</a:t>
            </a:r>
            <a:endParaRPr lang="en-US" dirty="0">
              <a:solidFill>
                <a:schemeClr val="accent4"/>
              </a:solidFill>
            </a:endParaRPr>
          </a:p>
        </p:txBody>
      </p:sp>
      <p:sp>
        <p:nvSpPr>
          <p:cNvPr id="11" name="Slide Number Placeholder 10"/>
          <p:cNvSpPr>
            <a:spLocks noGrp="1"/>
          </p:cNvSpPr>
          <p:nvPr>
            <p:ph type="sldNum" sz="quarter" idx="12"/>
          </p:nvPr>
        </p:nvSpPr>
        <p:spPr/>
        <p:txBody>
          <a:bodyPr/>
          <a:lstStyle/>
          <a:p>
            <a:fld id="{1EFC5F69-8BF1-6F41-953B-C5277B3964C7}" type="slidenum">
              <a:rPr lang="en-US" smtClean="0"/>
              <a:t>10</a:t>
            </a:fld>
            <a:endParaRPr lang="en-US"/>
          </a:p>
        </p:txBody>
      </p:sp>
      <p:sp>
        <p:nvSpPr>
          <p:cNvPr id="32" name="Content Placeholder 2"/>
          <p:cNvSpPr>
            <a:spLocks noGrp="1"/>
          </p:cNvSpPr>
          <p:nvPr>
            <p:ph idx="1"/>
          </p:nvPr>
        </p:nvSpPr>
        <p:spPr>
          <a:xfrm>
            <a:off x="457200" y="1752600"/>
            <a:ext cx="7620000" cy="4373563"/>
          </a:xfrm>
        </p:spPr>
        <p:txBody>
          <a:bodyPr/>
          <a:lstStyle/>
          <a:p>
            <a:r>
              <a:rPr lang="en-US" sz="4000" dirty="0" smtClean="0"/>
              <a:t>             </a:t>
            </a:r>
            <a:r>
              <a:rPr lang="en-US" dirty="0"/>
              <a:t>	</a:t>
            </a:r>
            <a:r>
              <a:rPr lang="en-US" dirty="0" smtClean="0"/>
              <a:t>	</a:t>
            </a:r>
            <a:r>
              <a:rPr lang="en-US" sz="3600" dirty="0" smtClean="0">
                <a:solidFill>
                  <a:schemeClr val="accent4"/>
                </a:solidFill>
              </a:rPr>
              <a:t>G</a:t>
            </a:r>
            <a:r>
              <a:rPr lang="en-US" sz="3600" dirty="0" smtClean="0"/>
              <a:t>ateway</a:t>
            </a:r>
            <a:r>
              <a:rPr lang="en-US" dirty="0" smtClean="0"/>
              <a:t>	</a:t>
            </a:r>
            <a:endParaRPr lang="en-US" dirty="0"/>
          </a:p>
        </p:txBody>
      </p:sp>
      <p:sp>
        <p:nvSpPr>
          <p:cNvPr id="36" name="TextBox 35"/>
          <p:cNvSpPr txBox="1"/>
          <p:nvPr/>
        </p:nvSpPr>
        <p:spPr>
          <a:xfrm>
            <a:off x="1" y="1794905"/>
            <a:ext cx="3853475" cy="3170099"/>
          </a:xfrm>
          <a:prstGeom prst="rect">
            <a:avLst/>
          </a:prstGeom>
          <a:noFill/>
        </p:spPr>
        <p:txBody>
          <a:bodyPr wrap="square" rtlCol="0">
            <a:spAutoFit/>
          </a:bodyPr>
          <a:lstStyle/>
          <a:p>
            <a:r>
              <a:rPr lang="en-US" sz="3600" dirty="0" smtClean="0"/>
              <a:t>“A necessary evil”</a:t>
            </a:r>
          </a:p>
          <a:p>
            <a:endParaRPr lang="en-US" sz="3600" dirty="0"/>
          </a:p>
          <a:p>
            <a:r>
              <a:rPr lang="en-US" sz="3200" dirty="0" smtClean="0"/>
              <a:t>That may be evolving into an interesting area of research</a:t>
            </a:r>
            <a:endParaRPr lang="en-US" sz="3200" dirty="0"/>
          </a:p>
        </p:txBody>
      </p:sp>
    </p:spTree>
    <p:extLst>
      <p:ext uri="{BB962C8B-B14F-4D97-AF65-F5344CB8AC3E}">
        <p14:creationId xmlns:p14="http://schemas.microsoft.com/office/powerpoint/2010/main" val="39865519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Lab11 at Michigan:</a:t>
            </a:r>
            <a:br>
              <a:rPr lang="en-US" dirty="0" smtClean="0"/>
            </a:br>
            <a:r>
              <a:rPr lang="en-US" dirty="0" smtClean="0"/>
              <a:t>(Some of) What we do</a:t>
            </a:r>
            <a:endParaRPr lang="en-US" dirty="0"/>
          </a:p>
        </p:txBody>
      </p:sp>
      <p:sp>
        <p:nvSpPr>
          <p:cNvPr id="3" name="Content Placeholder 2"/>
          <p:cNvSpPr>
            <a:spLocks noGrp="1"/>
          </p:cNvSpPr>
          <p:nvPr>
            <p:ph idx="1"/>
          </p:nvPr>
        </p:nvSpPr>
        <p:spPr/>
        <p:txBody>
          <a:bodyPr/>
          <a:lstStyle/>
          <a:p>
            <a:r>
              <a:rPr lang="en-US" dirty="0" smtClean="0"/>
              <a:t>							</a:t>
            </a:r>
            <a:r>
              <a:rPr lang="en-US" sz="2400" dirty="0" smtClean="0">
                <a:solidFill>
                  <a:srgbClr val="7030A0"/>
                </a:solidFill>
              </a:rPr>
              <a:t>C</a:t>
            </a:r>
            <a:r>
              <a:rPr lang="en-US" sz="2400" dirty="0" smtClean="0"/>
              <a:t>loud</a:t>
            </a:r>
            <a:endParaRPr lang="en-US" sz="2400" dirty="0"/>
          </a:p>
        </p:txBody>
      </p:sp>
      <p:sp>
        <p:nvSpPr>
          <p:cNvPr id="27" name="Title 1"/>
          <p:cNvSpPr txBox="1">
            <a:spLocks/>
          </p:cNvSpPr>
          <p:nvPr/>
        </p:nvSpPr>
        <p:spPr>
          <a:xfrm>
            <a:off x="6700166" y="3283718"/>
            <a:ext cx="1152899" cy="2357341"/>
          </a:xfrm>
          <a:prstGeom prst="rect">
            <a:avLst/>
          </a:prstGeom>
          <a:solidFill>
            <a:schemeClr val="bg1">
              <a:lumMod val="95000"/>
            </a:schemeClr>
          </a:solidFill>
        </p:spPr>
        <p:txBody>
          <a:bodyPr vert="horz" lIns="91440" tIns="45720" rIns="91440" bIns="45720" rtlCol="0" anchor="b">
            <a:normAutofit/>
          </a:bodyPr>
          <a:lstStyle>
            <a:lvl1pPr algn="l" defTabSz="914400" rtl="0" eaLnBrk="1" latinLnBrk="0" hangingPunct="1">
              <a:spcBef>
                <a:spcPct val="0"/>
              </a:spcBef>
              <a:buNone/>
              <a:defRPr sz="3200" kern="1200" cap="none" spc="-60" baseline="0">
                <a:solidFill>
                  <a:schemeClr val="tx2"/>
                </a:solidFill>
                <a:latin typeface="+mj-lt"/>
                <a:ea typeface="+mj-ea"/>
                <a:cs typeface="+mj-cs"/>
              </a:defRPr>
            </a:lvl1pPr>
          </a:lstStyle>
          <a:p>
            <a:r>
              <a:rPr lang="en-US" sz="3600" b="1" cap="small" dirty="0" smtClean="0">
                <a:solidFill>
                  <a:srgbClr val="7030A0"/>
                </a:solidFill>
              </a:rPr>
              <a:t>G</a:t>
            </a:r>
            <a:r>
              <a:rPr lang="en-US" sz="2800" cap="small" dirty="0" smtClean="0">
                <a:solidFill>
                  <a:srgbClr val="C198E0"/>
                </a:solidFill>
              </a:rPr>
              <a:t>et</a:t>
            </a:r>
            <a:r>
              <a:rPr lang="en-US" sz="3600" cap="small" dirty="0" smtClean="0"/>
              <a:t> </a:t>
            </a:r>
            <a:r>
              <a:rPr lang="en-US" sz="3600" b="1" cap="small" dirty="0" smtClean="0">
                <a:solidFill>
                  <a:srgbClr val="7030A0"/>
                </a:solidFill>
              </a:rPr>
              <a:t>A</a:t>
            </a:r>
            <a:r>
              <a:rPr lang="en-US" sz="2800" cap="small" dirty="0" smtClean="0">
                <a:solidFill>
                  <a:srgbClr val="C198E0"/>
                </a:solidFill>
              </a:rPr>
              <a:t>ll</a:t>
            </a:r>
            <a:r>
              <a:rPr lang="en-US" sz="3600" cap="small" dirty="0" smtClean="0"/>
              <a:t/>
            </a:r>
            <a:br>
              <a:rPr lang="en-US" sz="3600" cap="small" dirty="0" smtClean="0"/>
            </a:br>
            <a:r>
              <a:rPr lang="en-US" sz="3600" b="1" cap="small" dirty="0" smtClean="0">
                <a:solidFill>
                  <a:srgbClr val="7030A0"/>
                </a:solidFill>
              </a:rPr>
              <a:t>T</a:t>
            </a:r>
            <a:r>
              <a:rPr lang="en-US" sz="2800" cap="small" dirty="0" smtClean="0">
                <a:solidFill>
                  <a:srgbClr val="C198E0"/>
                </a:solidFill>
              </a:rPr>
              <a:t>he</a:t>
            </a:r>
            <a:r>
              <a:rPr lang="en-US" sz="3600" cap="small" dirty="0" smtClean="0"/>
              <a:t/>
            </a:r>
            <a:br>
              <a:rPr lang="en-US" sz="3600" cap="small" dirty="0" smtClean="0"/>
            </a:br>
            <a:r>
              <a:rPr lang="en-US" sz="3600" b="1" cap="small" dirty="0" smtClean="0">
                <a:solidFill>
                  <a:srgbClr val="7030A0"/>
                </a:solidFill>
              </a:rPr>
              <a:t>D</a:t>
            </a:r>
            <a:r>
              <a:rPr lang="en-US" sz="2800" cap="small" dirty="0" smtClean="0">
                <a:solidFill>
                  <a:srgbClr val="C198E0"/>
                </a:solidFill>
              </a:rPr>
              <a:t>ata</a:t>
            </a:r>
            <a:endParaRPr lang="en-US" sz="2800" cap="small" dirty="0">
              <a:solidFill>
                <a:srgbClr val="C198E0"/>
              </a:solidFill>
            </a:endParaRPr>
          </a:p>
        </p:txBody>
      </p:sp>
      <p:pic>
        <p:nvPicPr>
          <p:cNvPr id="11" name="Picture 10"/>
          <p:cNvPicPr>
            <a:picLocks noChangeAspect="1"/>
          </p:cNvPicPr>
          <p:nvPr/>
        </p:nvPicPr>
        <p:blipFill rotWithShape="1">
          <a:blip r:embed="rId2"/>
          <a:srcRect l="12421"/>
          <a:stretch/>
        </p:blipFill>
        <p:spPr>
          <a:xfrm>
            <a:off x="7815263" y="3404724"/>
            <a:ext cx="1177254" cy="1047381"/>
          </a:xfrm>
          <a:prstGeom prst="rect">
            <a:avLst/>
          </a:prstGeom>
        </p:spPr>
      </p:pic>
      <p:pic>
        <p:nvPicPr>
          <p:cNvPr id="12" name="Picture 11"/>
          <p:cNvPicPr>
            <a:picLocks noChangeAspect="1"/>
          </p:cNvPicPr>
          <p:nvPr/>
        </p:nvPicPr>
        <p:blipFill rotWithShape="1">
          <a:blip r:embed="rId3"/>
          <a:srcRect r="11700"/>
          <a:stretch/>
        </p:blipFill>
        <p:spPr>
          <a:xfrm>
            <a:off x="7809419" y="4531554"/>
            <a:ext cx="1186944" cy="1109506"/>
          </a:xfrm>
          <a:prstGeom prst="rect">
            <a:avLst/>
          </a:prstGeom>
        </p:spPr>
      </p:pic>
      <p:pic>
        <p:nvPicPr>
          <p:cNvPr id="32" name="Content Placeholder 6"/>
          <p:cNvPicPr>
            <a:picLocks noChangeAspect="1"/>
          </p:cNvPicPr>
          <p:nvPr/>
        </p:nvPicPr>
        <p:blipFill rotWithShape="1">
          <a:blip r:embed="rId4">
            <a:extLst>
              <a:ext uri="{28A0092B-C50C-407E-A947-70E740481C1C}">
                <a14:useLocalDpi xmlns:a14="http://schemas.microsoft.com/office/drawing/2010/main" val="0"/>
              </a:ext>
            </a:extLst>
          </a:blip>
          <a:srcRect t="15582"/>
          <a:stretch/>
        </p:blipFill>
        <p:spPr>
          <a:xfrm>
            <a:off x="6687122" y="5706062"/>
            <a:ext cx="2309241" cy="615149"/>
          </a:xfrm>
          <a:prstGeom prst="rect">
            <a:avLst/>
          </a:prstGeom>
        </p:spPr>
      </p:pic>
      <p:pic>
        <p:nvPicPr>
          <p:cNvPr id="13" name="Picture 12"/>
          <p:cNvPicPr>
            <a:picLocks noChangeAspect="1"/>
          </p:cNvPicPr>
          <p:nvPr/>
        </p:nvPicPr>
        <p:blipFill>
          <a:blip r:embed="rId5"/>
          <a:stretch>
            <a:fillRect/>
          </a:stretch>
        </p:blipFill>
        <p:spPr>
          <a:xfrm>
            <a:off x="6687121" y="6321211"/>
            <a:ext cx="2309241" cy="536789"/>
          </a:xfrm>
          <a:prstGeom prst="rect">
            <a:avLst/>
          </a:prstGeom>
        </p:spPr>
      </p:pic>
      <p:pic>
        <p:nvPicPr>
          <p:cNvPr id="28" name="Picture 27" descr="gatd-diagram.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0174" y="2496474"/>
            <a:ext cx="2569851" cy="1062923"/>
          </a:xfrm>
          <a:prstGeom prst="rect">
            <a:avLst/>
          </a:prstGeom>
        </p:spPr>
      </p:pic>
      <p:sp>
        <p:nvSpPr>
          <p:cNvPr id="14" name="Slide Number Placeholder 13"/>
          <p:cNvSpPr>
            <a:spLocks noGrp="1"/>
          </p:cNvSpPr>
          <p:nvPr>
            <p:ph type="sldNum" sz="quarter" idx="12"/>
          </p:nvPr>
        </p:nvSpPr>
        <p:spPr/>
        <p:txBody>
          <a:bodyPr/>
          <a:lstStyle/>
          <a:p>
            <a:fld id="{1EFC5F69-8BF1-6F41-953B-C5277B3964C7}" type="slidenum">
              <a:rPr lang="en-US" smtClean="0"/>
              <a:t>11</a:t>
            </a:fld>
            <a:endParaRPr lang="en-US"/>
          </a:p>
        </p:txBody>
      </p:sp>
      <p:sp>
        <p:nvSpPr>
          <p:cNvPr id="15" name="TextBox 14"/>
          <p:cNvSpPr txBox="1"/>
          <p:nvPr/>
        </p:nvSpPr>
        <p:spPr>
          <a:xfrm>
            <a:off x="293077" y="1934308"/>
            <a:ext cx="5822461" cy="4524315"/>
          </a:xfrm>
          <a:prstGeom prst="rect">
            <a:avLst/>
          </a:prstGeom>
          <a:noFill/>
        </p:spPr>
        <p:txBody>
          <a:bodyPr wrap="square" rtlCol="0">
            <a:spAutoFit/>
          </a:bodyPr>
          <a:lstStyle/>
          <a:p>
            <a:r>
              <a:rPr lang="en-US" sz="2400" b="1" dirty="0" smtClean="0"/>
              <a:t>Never say “No”</a:t>
            </a:r>
          </a:p>
          <a:p>
            <a:pPr marL="342900" indent="-342900">
              <a:buFont typeface="Arial"/>
              <a:buChar char="•"/>
            </a:pPr>
            <a:r>
              <a:rPr lang="en-US" sz="2400" dirty="0" smtClean="0"/>
              <a:t>Collect and store all data, figure out what to do with it later</a:t>
            </a:r>
          </a:p>
          <a:p>
            <a:endParaRPr lang="en-US" sz="2400" dirty="0" smtClean="0"/>
          </a:p>
          <a:p>
            <a:r>
              <a:rPr lang="en-US" sz="2400" b="1" dirty="0" smtClean="0"/>
              <a:t>Optimize for real-time / streaming</a:t>
            </a:r>
            <a:endParaRPr lang="en-US" sz="2400" dirty="0" smtClean="0"/>
          </a:p>
          <a:p>
            <a:pPr marL="342900" indent="-342900">
              <a:buFont typeface="Arial"/>
              <a:buChar char="•"/>
            </a:pPr>
            <a:r>
              <a:rPr lang="en-US" sz="2400" dirty="0" smtClean="0"/>
              <a:t>Easy to archive a stream to more traditional DB for analysis</a:t>
            </a:r>
          </a:p>
          <a:p>
            <a:pPr marL="342900" indent="-342900">
              <a:buFont typeface="Arial"/>
              <a:buChar char="•"/>
            </a:pPr>
            <a:endParaRPr lang="en-US" sz="2400" dirty="0"/>
          </a:p>
          <a:p>
            <a:r>
              <a:rPr lang="en-US" sz="2400" b="1" dirty="0" smtClean="0"/>
              <a:t>Leverage “Web Scale”</a:t>
            </a:r>
            <a:endParaRPr lang="en-US" sz="2400" dirty="0" smtClean="0"/>
          </a:p>
          <a:p>
            <a:pPr marL="342900" indent="-342900">
              <a:buFont typeface="Arial"/>
              <a:buChar char="•"/>
            </a:pPr>
            <a:r>
              <a:rPr lang="en-US" sz="2400" dirty="0" smtClean="0"/>
              <a:t>Enough technology exists to build highly scalable infrastructure quickly</a:t>
            </a:r>
          </a:p>
          <a:p>
            <a:pPr marL="342900" indent="-342900">
              <a:buFont typeface="Arial"/>
              <a:buChar char="•"/>
            </a:pPr>
            <a:r>
              <a:rPr lang="en-US" sz="2400" dirty="0" err="1" smtClean="0"/>
              <a:t>MongoDB</a:t>
            </a:r>
            <a:r>
              <a:rPr lang="en-US" sz="2400" dirty="0" smtClean="0"/>
              <a:t> + </a:t>
            </a:r>
            <a:r>
              <a:rPr lang="en-US" sz="2400" dirty="0" err="1" smtClean="0"/>
              <a:t>RabbitMQ</a:t>
            </a:r>
            <a:r>
              <a:rPr lang="en-US" sz="2400" dirty="0" smtClean="0"/>
              <a:t> + </a:t>
            </a:r>
            <a:r>
              <a:rPr lang="en-US" sz="2400" dirty="0" err="1" smtClean="0"/>
              <a:t>SocketIO</a:t>
            </a:r>
            <a:endParaRPr lang="en-US" sz="2400" dirty="0"/>
          </a:p>
        </p:txBody>
      </p:sp>
    </p:spTree>
    <p:extLst>
      <p:ext uri="{BB962C8B-B14F-4D97-AF65-F5344CB8AC3E}">
        <p14:creationId xmlns:p14="http://schemas.microsoft.com/office/powerpoint/2010/main" val="176342956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14" descr="http://lab11.eecs.umich.edu/content/pcb/coilcube/c/coil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1834" y="5874891"/>
            <a:ext cx="1392073" cy="11693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lab11.eecs.umich.edu/content/pcb/T66_controller/a/T66_controll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124" y="3639558"/>
            <a:ext cx="1275315" cy="8519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1" y="5952725"/>
            <a:ext cx="1357234" cy="905275"/>
          </a:xfrm>
          <a:prstGeom prst="rect">
            <a:avLst/>
          </a:prstGeom>
        </p:spPr>
      </p:pic>
      <p:sp>
        <p:nvSpPr>
          <p:cNvPr id="2" name="Title 1"/>
          <p:cNvSpPr>
            <a:spLocks noGrp="1"/>
          </p:cNvSpPr>
          <p:nvPr>
            <p:ph type="title"/>
          </p:nvPr>
        </p:nvSpPr>
        <p:spPr/>
        <p:txBody>
          <a:bodyPr/>
          <a:lstStyle/>
          <a:p>
            <a:r>
              <a:rPr lang="en-US" dirty="0" smtClean="0"/>
              <a:t>Lab11 at Michigan:</a:t>
            </a:r>
            <a:br>
              <a:rPr lang="en-US" dirty="0" smtClean="0"/>
            </a:br>
            <a:r>
              <a:rPr lang="en-US" dirty="0" smtClean="0"/>
              <a:t>(Some of) What we do</a:t>
            </a:r>
            <a:endParaRPr lang="en-US" dirty="0"/>
          </a:p>
        </p:txBody>
      </p:sp>
      <p:sp>
        <p:nvSpPr>
          <p:cNvPr id="3" name="Content Placeholder 2"/>
          <p:cNvSpPr>
            <a:spLocks noGrp="1"/>
          </p:cNvSpPr>
          <p:nvPr>
            <p:ph idx="1"/>
          </p:nvPr>
        </p:nvSpPr>
        <p:spPr/>
        <p:txBody>
          <a:bodyPr/>
          <a:lstStyle/>
          <a:p>
            <a:r>
              <a:rPr lang="en-US" sz="4000" dirty="0" err="1" smtClean="0"/>
              <a:t>e</a:t>
            </a:r>
            <a:r>
              <a:rPr lang="en-US" sz="4000" dirty="0" err="1" smtClean="0">
                <a:solidFill>
                  <a:schemeClr val="accent3"/>
                </a:solidFill>
              </a:rPr>
              <a:t>M</a:t>
            </a:r>
            <a:r>
              <a:rPr lang="en-US" sz="4000" dirty="0" err="1" smtClean="0"/>
              <a:t>bedded</a:t>
            </a:r>
            <a:r>
              <a:rPr lang="en-US" dirty="0"/>
              <a:t>	</a:t>
            </a:r>
            <a:r>
              <a:rPr lang="en-US" dirty="0" smtClean="0"/>
              <a:t>	</a:t>
            </a:r>
            <a:r>
              <a:rPr lang="en-US" sz="3600" dirty="0" smtClean="0">
                <a:solidFill>
                  <a:schemeClr val="accent4"/>
                </a:solidFill>
              </a:rPr>
              <a:t>G</a:t>
            </a:r>
            <a:r>
              <a:rPr lang="en-US" sz="3600" dirty="0" smtClean="0"/>
              <a:t>ateway</a:t>
            </a:r>
            <a:r>
              <a:rPr lang="en-US" dirty="0" smtClean="0"/>
              <a:t>	</a:t>
            </a:r>
            <a:r>
              <a:rPr lang="en-US" sz="2400" dirty="0" smtClean="0">
                <a:solidFill>
                  <a:srgbClr val="7030A0"/>
                </a:solidFill>
              </a:rPr>
              <a:t>C</a:t>
            </a:r>
            <a:r>
              <a:rPr lang="en-US" sz="2400" dirty="0" smtClean="0"/>
              <a:t>loud</a:t>
            </a:r>
            <a:endParaRPr lang="en-US" sz="2400" dirty="0"/>
          </a:p>
        </p:txBody>
      </p:sp>
      <p:pic>
        <p:nvPicPr>
          <p:cNvPr id="4" name="Shape 136"/>
          <p:cNvPicPr preferRelativeResize="0"/>
          <p:nvPr/>
        </p:nvPicPr>
        <p:blipFill>
          <a:blip r:embed="rId5">
            <a:alphaModFix/>
          </a:blip>
          <a:stretch>
            <a:fillRect/>
          </a:stretch>
        </p:blipFill>
        <p:spPr>
          <a:xfrm>
            <a:off x="5404959" y="4332459"/>
            <a:ext cx="1169802" cy="1816552"/>
          </a:xfrm>
          <a:prstGeom prst="rect">
            <a:avLst/>
          </a:prstGeom>
          <a:noFill/>
          <a:ln>
            <a:noFill/>
          </a:ln>
        </p:spPr>
      </p:pic>
      <p:pic>
        <p:nvPicPr>
          <p:cNvPr id="3074" name="Picture 2" descr="rpi-cc25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3476" y="2451005"/>
            <a:ext cx="2332530" cy="16654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7">
            <a:extLst>
              <a:ext uri="{BEBA8EAE-BF5A-486C-A8C5-ECC9F3942E4B}">
                <a14:imgProps xmlns:a14="http://schemas.microsoft.com/office/drawing/2010/main">
                  <a14:imgLayer r:embed="rId8">
                    <a14:imgEffect>
                      <a14:backgroundRemoval t="27152" b="77152" l="0" r="100000">
                        <a14:foregroundMark x1="41250" y1="72535" x2="41250" y2="72535"/>
                        <a14:foregroundMark x1="42917" y1="72613" x2="42917" y2="72613"/>
                        <a14:foregroundMark x1="42500" y1="76135" x2="42500" y2="76135"/>
                        <a14:foregroundMark x1="61250" y1="54460" x2="61250" y2="54460"/>
                        <a14:foregroundMark x1="61944" y1="51956" x2="61944" y2="51956"/>
                        <a14:foregroundMark x1="20139" y1="29499" x2="20139" y2="29499"/>
                        <a14:foregroundMark x1="23611" y1="29264" x2="23611" y2="29264"/>
                        <a14:foregroundMark x1="17778" y1="29890" x2="17778" y2="29890"/>
                        <a14:foregroundMark x1="46111" y1="29343" x2="46111" y2="29343"/>
                        <a14:foregroundMark x1="46667" y1="30282" x2="46667" y2="30282"/>
                        <a14:foregroundMark x1="47222" y1="31299" x2="47222" y2="31299"/>
                        <a14:foregroundMark x1="47222" y1="32081" x2="47222" y2="32081"/>
                        <a14:foregroundMark x1="46389" y1="28951" x2="46389" y2="28951"/>
                        <a14:foregroundMark x1="47361" y1="30282" x2="47361" y2="30282"/>
                        <a14:foregroundMark x1="7222" y1="36541" x2="7222" y2="36541"/>
                        <a14:foregroundMark x1="45833" y1="32160" x2="45833" y2="32160"/>
                        <a14:backgroundMark x1="48333" y1="72379" x2="48333" y2="72379"/>
                        <a14:backgroundMark x1="47361" y1="69484" x2="47361" y2="69484"/>
                        <a14:backgroundMark x1="46667" y1="65962" x2="46667" y2="65962"/>
                        <a14:backgroundMark x1="46528" y1="64710" x2="46528" y2="64710"/>
                        <a14:backgroundMark x1="1806" y1="51565" x2="1806" y2="51565"/>
                        <a14:backgroundMark x1="3333" y1="45853" x2="3333" y2="45853"/>
                        <a14:backgroundMark x1="694" y1="54538" x2="694" y2="54538"/>
                        <a14:backgroundMark x1="8889" y1="48435" x2="8889" y2="48435"/>
                        <a14:backgroundMark x1="10556" y1="46088" x2="10556" y2="46088"/>
                        <a14:backgroundMark x1="12778" y1="47653" x2="12778" y2="47653"/>
                        <a14:backgroundMark x1="17083" y1="45775" x2="17083" y2="45775"/>
                        <a14:backgroundMark x1="23750" y1="46166" x2="23750" y2="46166"/>
                        <a14:backgroundMark x1="20833" y1="46714" x2="20833" y2="46714"/>
                        <a14:backgroundMark x1="62222" y1="63302" x2="62222" y2="63302"/>
                        <a14:backgroundMark x1="57361" y1="55556" x2="57361" y2="55556"/>
                        <a14:backgroundMark x1="59028" y1="53130" x2="59028" y2="53130"/>
                        <a14:backgroundMark x1="56528" y1="59233" x2="56528" y2="59233"/>
                        <a14:backgroundMark x1="55556" y1="57121" x2="55556" y2="57121"/>
                        <a14:backgroundMark x1="64167" y1="53521" x2="64167" y2="53521"/>
                        <a14:backgroundMark x1="60139" y1="50704" x2="60139" y2="50704"/>
                        <a14:backgroundMark x1="63611" y1="51878" x2="63611" y2="51878"/>
                        <a14:backgroundMark x1="63056" y1="54930" x2="63056" y2="54930"/>
                        <a14:backgroundMark x1="54722" y1="46166" x2="54722" y2="46166"/>
                        <a14:backgroundMark x1="55417" y1="43662" x2="55417" y2="43662"/>
                        <a14:backgroundMark x1="57778" y1="45696" x2="57778" y2="45696"/>
                        <a14:backgroundMark x1="59306" y1="48200" x2="59306" y2="48200"/>
                        <a14:backgroundMark x1="56806" y1="48513" x2="56806" y2="48513"/>
                        <a14:backgroundMark x1="29583" y1="37480" x2="29583" y2="37480"/>
                        <a14:backgroundMark x1="41389" y1="38498" x2="41389" y2="38498"/>
                        <a14:backgroundMark x1="50556" y1="38419" x2="50556" y2="38419"/>
                        <a14:backgroundMark x1="43750" y1="38419" x2="43750" y2="38419"/>
                        <a14:backgroundMark x1="26806" y1="40610" x2="26806" y2="40610"/>
                        <a14:backgroundMark x1="32639" y1="42019" x2="32639" y2="42019"/>
                        <a14:backgroundMark x1="18056" y1="38106" x2="18056" y2="38106"/>
                        <a14:backgroundMark x1="20278" y1="31142" x2="20278" y2="31142"/>
                        <a14:backgroundMark x1="9722" y1="34507" x2="9722" y2="34507"/>
                        <a14:backgroundMark x1="9583" y1="36385" x2="9583" y2="36385"/>
                        <a14:backgroundMark x1="22778" y1="40767" x2="22778" y2="40767"/>
                        <a14:backgroundMark x1="37917" y1="38811" x2="37917" y2="38811"/>
                        <a14:backgroundMark x1="48750" y1="38889" x2="48750" y2="38889"/>
                        <a14:backgroundMark x1="50278" y1="39984" x2="50278" y2="39984"/>
                        <a14:backgroundMark x1="36944" y1="41628" x2="36944" y2="41628"/>
                        <a14:backgroundMark x1="28333" y1="40532" x2="28333" y2="40532"/>
                        <a14:backgroundMark x1="21944" y1="30751" x2="21944" y2="30751"/>
                        <a14:backgroundMark x1="55278" y1="50704" x2="55278" y2="50704"/>
                        <a14:backgroundMark x1="55278" y1="49218" x2="55278" y2="49218"/>
                        <a14:backgroundMark x1="833" y1="55556" x2="833" y2="55556"/>
                        <a14:backgroundMark x1="47361" y1="63928" x2="47361" y2="63928"/>
                        <a14:backgroundMark x1="45417" y1="63850" x2="45417" y2="63850"/>
                        <a14:backgroundMark x1="45694" y1="68388" x2="45694" y2="68388"/>
                        <a14:backgroundMark x1="45139" y1="71909" x2="45139" y2="71909"/>
                        <a14:backgroundMark x1="49167" y1="70266" x2="49167" y2="70266"/>
                        <a14:backgroundMark x1="48194" y1="68153" x2="48194" y2="68153"/>
                        <a14:backgroundMark x1="45139" y1="70344" x2="45139" y2="70344"/>
                        <a14:backgroundMark x1="45417" y1="69171" x2="45417" y2="69171"/>
                        <a14:backgroundMark x1="45000" y1="66980" x2="45000" y2="66980"/>
                        <a14:backgroundMark x1="65000" y1="54382" x2="65000" y2="54382"/>
                        <a14:backgroundMark x1="63750" y1="50861" x2="63750" y2="50861"/>
                        <a14:backgroundMark x1="1806" y1="53365" x2="1806" y2="53365"/>
                        <a14:backgroundMark x1="9583" y1="49687" x2="9583" y2="49687"/>
                        <a14:backgroundMark x1="13472" y1="46714" x2="13472" y2="46714"/>
                      </a14:backgroundRemoval>
                    </a14:imgEffect>
                  </a14:imgLayer>
                </a14:imgProps>
              </a:ext>
              <a:ext uri="{28A0092B-C50C-407E-A947-70E740481C1C}">
                <a14:useLocalDpi xmlns:a14="http://schemas.microsoft.com/office/drawing/2010/main" val="0"/>
              </a:ext>
            </a:extLst>
          </a:blip>
          <a:srcRect t="26850" b="22207"/>
          <a:stretch/>
        </p:blipFill>
        <p:spPr>
          <a:xfrm>
            <a:off x="3675377" y="4585071"/>
            <a:ext cx="1729582" cy="1563940"/>
          </a:xfrm>
          <a:prstGeom prst="rect">
            <a:avLst/>
          </a:prstGeom>
        </p:spPr>
      </p:pic>
      <p:sp>
        <p:nvSpPr>
          <p:cNvPr id="7" name="TextBox 6"/>
          <p:cNvSpPr txBox="1"/>
          <p:nvPr/>
        </p:nvSpPr>
        <p:spPr>
          <a:xfrm>
            <a:off x="3821336" y="3963127"/>
            <a:ext cx="2448106" cy="369332"/>
          </a:xfrm>
          <a:prstGeom prst="rect">
            <a:avLst/>
          </a:prstGeom>
          <a:solidFill>
            <a:srgbClr val="FFFFFF">
              <a:alpha val="74902"/>
            </a:srgbClr>
          </a:solidFill>
        </p:spPr>
        <p:txBody>
          <a:bodyPr wrap="none" rtlCol="0">
            <a:spAutoFit/>
          </a:bodyPr>
          <a:lstStyle/>
          <a:p>
            <a:r>
              <a:rPr lang="en-US" b="1" dirty="0" smtClean="0">
                <a:solidFill>
                  <a:schemeClr val="accent4"/>
                </a:solidFill>
              </a:rPr>
              <a:t>Gen 1: </a:t>
            </a:r>
            <a:r>
              <a:rPr lang="en-US" b="1" dirty="0" err="1" smtClean="0">
                <a:solidFill>
                  <a:schemeClr val="accent4"/>
                </a:solidFill>
              </a:rPr>
              <a:t>Rpi</a:t>
            </a:r>
            <a:r>
              <a:rPr lang="en-US" b="1" dirty="0" smtClean="0">
                <a:solidFill>
                  <a:schemeClr val="accent4"/>
                </a:solidFill>
              </a:rPr>
              <a:t> + CC2520</a:t>
            </a:r>
            <a:endParaRPr lang="en-US" b="1" dirty="0">
              <a:solidFill>
                <a:schemeClr val="accent4"/>
              </a:solidFill>
            </a:endParaRPr>
          </a:p>
        </p:txBody>
      </p:sp>
      <p:sp>
        <p:nvSpPr>
          <p:cNvPr id="9" name="TextBox 8"/>
          <p:cNvSpPr txBox="1"/>
          <p:nvPr/>
        </p:nvSpPr>
        <p:spPr>
          <a:xfrm>
            <a:off x="3594458" y="6126163"/>
            <a:ext cx="2980303" cy="646331"/>
          </a:xfrm>
          <a:prstGeom prst="rect">
            <a:avLst/>
          </a:prstGeom>
          <a:solidFill>
            <a:srgbClr val="FFFFFF">
              <a:alpha val="74902"/>
            </a:srgbClr>
          </a:solidFill>
        </p:spPr>
        <p:txBody>
          <a:bodyPr wrap="none" rtlCol="0">
            <a:spAutoFit/>
          </a:bodyPr>
          <a:lstStyle/>
          <a:p>
            <a:r>
              <a:rPr lang="en-US" b="1" dirty="0" smtClean="0">
                <a:solidFill>
                  <a:schemeClr val="accent4"/>
                </a:solidFill>
              </a:rPr>
              <a:t>Gen 2: </a:t>
            </a:r>
            <a:r>
              <a:rPr lang="en-US" b="1" dirty="0" err="1" smtClean="0">
                <a:solidFill>
                  <a:schemeClr val="accent4"/>
                </a:solidFill>
              </a:rPr>
              <a:t>BeagleBone</a:t>
            </a:r>
            <a:r>
              <a:rPr lang="en-US" b="1" dirty="0" smtClean="0">
                <a:solidFill>
                  <a:schemeClr val="accent4"/>
                </a:solidFill>
              </a:rPr>
              <a:t> Black</a:t>
            </a:r>
          </a:p>
          <a:p>
            <a:r>
              <a:rPr lang="en-US" b="1" dirty="0" smtClean="0">
                <a:solidFill>
                  <a:schemeClr val="accent4"/>
                </a:solidFill>
              </a:rPr>
              <a:t>+ 2 x CC2520 + CC2591</a:t>
            </a:r>
            <a:endParaRPr lang="en-US" b="1" dirty="0">
              <a:solidFill>
                <a:schemeClr val="accent4"/>
              </a:solidFill>
            </a:endParaRPr>
          </a:p>
        </p:txBody>
      </p:sp>
      <p:sp>
        <p:nvSpPr>
          <p:cNvPr id="20" name="TextBox 19"/>
          <p:cNvSpPr txBox="1"/>
          <p:nvPr/>
        </p:nvSpPr>
        <p:spPr>
          <a:xfrm>
            <a:off x="271985" y="2326429"/>
            <a:ext cx="2877711" cy="646331"/>
          </a:xfrm>
          <a:prstGeom prst="rect">
            <a:avLst/>
          </a:prstGeom>
          <a:solidFill>
            <a:srgbClr val="FFFFFF">
              <a:alpha val="74902"/>
            </a:srgbClr>
          </a:solidFill>
        </p:spPr>
        <p:txBody>
          <a:bodyPr wrap="none" rtlCol="0">
            <a:spAutoFit/>
          </a:bodyPr>
          <a:lstStyle/>
          <a:p>
            <a:pPr algn="ctr"/>
            <a:r>
              <a:rPr lang="en-US" b="1" dirty="0" smtClean="0">
                <a:solidFill>
                  <a:schemeClr val="accent3"/>
                </a:solidFill>
              </a:rPr>
              <a:t>Embedded Systems</a:t>
            </a:r>
          </a:p>
          <a:p>
            <a:pPr algn="ctr"/>
            <a:r>
              <a:rPr lang="en-US" b="1" dirty="0" smtClean="0">
                <a:solidFill>
                  <a:schemeClr val="accent3"/>
                </a:solidFill>
              </a:rPr>
              <a:t>Built in the last 365 days</a:t>
            </a:r>
          </a:p>
        </p:txBody>
      </p:sp>
      <p:pic>
        <p:nvPicPr>
          <p:cNvPr id="19" name="Picture 6" descr="http://lab11.eecs.umich.edu/content/pcb/bigben/a/bigbe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9260" y="4488306"/>
            <a:ext cx="1542633" cy="7882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lab11.eecs.umich.edu/content/pcb/hotspring/a/hotspri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414" y="2971546"/>
            <a:ext cx="1247628" cy="10055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monjolo_solar_tilted_1000x468.jpg"/>
          <p:cNvPicPr>
            <a:picLocks noChangeAspect="1"/>
          </p:cNvPicPr>
          <p:nvPr/>
        </p:nvPicPr>
        <p:blipFill>
          <a:blip r:embed="rId11">
            <a:clrChange>
              <a:clrFrom>
                <a:srgbClr val="FFFFFF"/>
              </a:clrFrom>
              <a:clrTo>
                <a:srgbClr val="FFFFFF">
                  <a:alpha val="0"/>
                </a:srgbClr>
              </a:clrTo>
            </a:clrChange>
          </a:blip>
          <a:stretch>
            <a:fillRect/>
          </a:stretch>
        </p:blipFill>
        <p:spPr>
          <a:xfrm>
            <a:off x="1930142" y="3327943"/>
            <a:ext cx="1457311" cy="682103"/>
          </a:xfrm>
          <a:prstGeom prst="rect">
            <a:avLst/>
          </a:prstGeom>
        </p:spPr>
      </p:pic>
      <p:pic>
        <p:nvPicPr>
          <p:cNvPr id="24" name="Picture 16" descr="http://lab11.eecs.umich.edu/content/pcb/sEHnsor/A/sEHnsor.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6061" y="5823356"/>
            <a:ext cx="1761373" cy="7206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lab11.eecs.umich.edu/content/pcb/impulse/c/impuls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93775" y="3033717"/>
            <a:ext cx="1230704" cy="5047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lab11.eecs.umich.edu/content/pcb/ACme++/a/ACme++.jpg"/>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0" b="100000" l="0" r="100000">
                        <a14:foregroundMark x1="11700" y1="7253" x2="11700" y2="7253"/>
                        <a14:foregroundMark x1="2900" y1="21451" x2="2900" y2="21451"/>
                        <a14:foregroundMark x1="2400" y1="77778" x2="2400" y2="77778"/>
                        <a14:foregroundMark x1="11700" y1="74383" x2="11700" y2="74383"/>
                        <a14:foregroundMark x1="13900" y1="91975" x2="13900" y2="91975"/>
                        <a14:foregroundMark x1="9000" y1="80401" x2="9000" y2="80401"/>
                        <a14:foregroundMark x1="28800" y1="91358" x2="28800" y2="91358"/>
                        <a14:foregroundMark x1="19600" y1="13889" x2="19600" y2="13889"/>
                        <a14:foregroundMark x1="81600" y1="17284" x2="81600" y2="17284"/>
                        <a14:foregroundMark x1="83800" y1="10648" x2="83800" y2="10648"/>
                        <a14:foregroundMark x1="88200" y1="5864" x2="88200" y2="5864"/>
                        <a14:foregroundMark x1="79800" y1="11883" x2="79800" y2="11883"/>
                        <a14:foregroundMark x1="79400" y1="3086" x2="79400" y2="3086"/>
                        <a14:foregroundMark x1="95600" y1="40432" x2="95600" y2="40432"/>
                        <a14:foregroundMark x1="97800" y1="61420" x2="97800" y2="61420"/>
                        <a14:foregroundMark x1="2900" y1="75000" x2="2900" y2="75000"/>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2243006" y="3305189"/>
            <a:ext cx="1718812" cy="11137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lab11.eecs.umich.edu/content/pcb/rpi-door-control/b/door-control-rev-b.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94566" y="5621798"/>
            <a:ext cx="1148124" cy="11947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17">
            <a:extLst>
              <a:ext uri="{28A0092B-C50C-407E-A947-70E740481C1C}">
                <a14:useLocalDpi xmlns:a14="http://schemas.microsoft.com/office/drawing/2010/main" val="0"/>
              </a:ext>
            </a:extLst>
          </a:blip>
          <a:srcRect l="49653" t="16666" r="21875" b="15833"/>
          <a:stretch/>
        </p:blipFill>
        <p:spPr>
          <a:xfrm>
            <a:off x="2235605" y="4632877"/>
            <a:ext cx="1544955" cy="1526114"/>
          </a:xfrm>
          <a:prstGeom prst="rect">
            <a:avLst/>
          </a:prstGeom>
        </p:spPr>
      </p:pic>
      <p:pic>
        <p:nvPicPr>
          <p:cNvPr id="4098" name="Picture 2" descr="http://lab11.eecs.umich.edu/content/pcb/senseye-insight/a/imager-adc.jpg"/>
          <p:cNvPicPr>
            <a:picLocks noChangeAspect="1" noChangeArrowheads="1"/>
          </p:cNvPicPr>
          <p:nvPr/>
        </p:nvPicPr>
        <p:blipFill>
          <a:blip r:embed="rId18">
            <a:extLst>
              <a:ext uri="{BEBA8EAE-BF5A-486C-A8C5-ECC9F3942E4B}">
                <a14:imgProps xmlns:a14="http://schemas.microsoft.com/office/drawing/2010/main">
                  <a14:imgLayer r:embed="rId19">
                    <a14:imgEffect>
                      <a14:backgroundRemoval t="0" b="100000" l="0" r="100000">
                        <a14:foregroundMark x1="64200" y1="4867" x2="64200" y2="4867"/>
                        <a14:foregroundMark x1="65700" y1="996" x2="65700" y2="996"/>
                        <a14:foregroundMark x1="65900" y1="98341" x2="65900" y2="98341"/>
                      </a14:backgroundRemoval>
                    </a14:imgEffect>
                  </a14:imgLayer>
                </a14:imgProps>
              </a:ext>
              <a:ext uri="{28A0092B-C50C-407E-A947-70E740481C1C}">
                <a14:useLocalDpi xmlns:a14="http://schemas.microsoft.com/office/drawing/2010/main" val="0"/>
              </a:ext>
            </a:extLst>
          </a:blip>
          <a:srcRect/>
          <a:stretch>
            <a:fillRect/>
          </a:stretch>
        </p:blipFill>
        <p:spPr bwMode="auto">
          <a:xfrm>
            <a:off x="1618764" y="4949704"/>
            <a:ext cx="1040033" cy="94019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lab11.eecs.umich.edu/content/pcb/T67_controller/a/T67_controller.jpg"/>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5963" b="95260" l="2075" r="98479"/>
                    </a14:imgEffect>
                  </a14:imgLayer>
                </a14:imgProps>
              </a:ext>
              <a:ext uri="{28A0092B-C50C-407E-A947-70E740481C1C}">
                <a14:useLocalDpi xmlns:a14="http://schemas.microsoft.com/office/drawing/2010/main" val="0"/>
              </a:ext>
            </a:extLst>
          </a:blip>
          <a:srcRect/>
          <a:stretch>
            <a:fillRect/>
          </a:stretch>
        </p:blipFill>
        <p:spPr bwMode="auto">
          <a:xfrm>
            <a:off x="-89091" y="4845031"/>
            <a:ext cx="1407992" cy="12736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splitcore_dual_stack_605x1000.jpg"/>
          <p:cNvPicPr>
            <a:picLocks noChangeAspect="1"/>
          </p:cNvPicPr>
          <p:nvPr/>
        </p:nvPicPr>
        <p:blipFill>
          <a:blip r:embed="rId22">
            <a:clrChange>
              <a:clrFrom>
                <a:srgbClr val="FEFEFE"/>
              </a:clrFrom>
              <a:clrTo>
                <a:srgbClr val="FEFEFE">
                  <a:alpha val="0"/>
                </a:srgbClr>
              </a:clrTo>
            </a:clrChange>
          </a:blip>
          <a:stretch>
            <a:fillRect/>
          </a:stretch>
        </p:blipFill>
        <p:spPr>
          <a:xfrm>
            <a:off x="961357" y="5127458"/>
            <a:ext cx="561868" cy="928565"/>
          </a:xfrm>
          <a:prstGeom prst="rect">
            <a:avLst/>
          </a:prstGeom>
        </p:spPr>
      </p:pic>
      <p:pic>
        <p:nvPicPr>
          <p:cNvPr id="4100" name="Picture 4" descr="http://lab11.eecs.umich.edu/content/pcb/atum/a/atum.jp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rot="5400000">
            <a:off x="109033" y="3897321"/>
            <a:ext cx="1141894" cy="1133901"/>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p:cNvSpPr txBox="1">
            <a:spLocks/>
          </p:cNvSpPr>
          <p:nvPr/>
        </p:nvSpPr>
        <p:spPr>
          <a:xfrm>
            <a:off x="6700166" y="3283718"/>
            <a:ext cx="1152899" cy="2357341"/>
          </a:xfrm>
          <a:prstGeom prst="rect">
            <a:avLst/>
          </a:prstGeom>
          <a:solidFill>
            <a:schemeClr val="bg1">
              <a:lumMod val="95000"/>
            </a:schemeClr>
          </a:solidFill>
        </p:spPr>
        <p:txBody>
          <a:bodyPr vert="horz" lIns="91440" tIns="45720" rIns="91440" bIns="45720" rtlCol="0" anchor="b">
            <a:normAutofit/>
          </a:bodyPr>
          <a:lstStyle>
            <a:lvl1pPr algn="l" defTabSz="914400" rtl="0" eaLnBrk="1" latinLnBrk="0" hangingPunct="1">
              <a:spcBef>
                <a:spcPct val="0"/>
              </a:spcBef>
              <a:buNone/>
              <a:defRPr sz="3200" kern="1200" cap="none" spc="-60" baseline="0">
                <a:solidFill>
                  <a:schemeClr val="tx2"/>
                </a:solidFill>
                <a:latin typeface="+mj-lt"/>
                <a:ea typeface="+mj-ea"/>
                <a:cs typeface="+mj-cs"/>
              </a:defRPr>
            </a:lvl1pPr>
          </a:lstStyle>
          <a:p>
            <a:r>
              <a:rPr lang="en-US" sz="3600" b="1" cap="small" dirty="0" smtClean="0">
                <a:solidFill>
                  <a:srgbClr val="7030A0"/>
                </a:solidFill>
              </a:rPr>
              <a:t>G</a:t>
            </a:r>
            <a:r>
              <a:rPr lang="en-US" sz="2800" cap="small" dirty="0" smtClean="0">
                <a:solidFill>
                  <a:srgbClr val="C198E0"/>
                </a:solidFill>
              </a:rPr>
              <a:t>et</a:t>
            </a:r>
            <a:r>
              <a:rPr lang="en-US" sz="3600" cap="small" dirty="0" smtClean="0"/>
              <a:t> </a:t>
            </a:r>
            <a:r>
              <a:rPr lang="en-US" sz="3600" b="1" cap="small" dirty="0" smtClean="0">
                <a:solidFill>
                  <a:srgbClr val="7030A0"/>
                </a:solidFill>
              </a:rPr>
              <a:t>A</a:t>
            </a:r>
            <a:r>
              <a:rPr lang="en-US" sz="2800" cap="small" dirty="0" smtClean="0">
                <a:solidFill>
                  <a:srgbClr val="C198E0"/>
                </a:solidFill>
              </a:rPr>
              <a:t>ll</a:t>
            </a:r>
            <a:r>
              <a:rPr lang="en-US" sz="3600" cap="small" dirty="0" smtClean="0"/>
              <a:t/>
            </a:r>
            <a:br>
              <a:rPr lang="en-US" sz="3600" cap="small" dirty="0" smtClean="0"/>
            </a:br>
            <a:r>
              <a:rPr lang="en-US" sz="3600" b="1" cap="small" dirty="0" smtClean="0">
                <a:solidFill>
                  <a:srgbClr val="7030A0"/>
                </a:solidFill>
              </a:rPr>
              <a:t>T</a:t>
            </a:r>
            <a:r>
              <a:rPr lang="en-US" sz="2800" cap="small" dirty="0" smtClean="0">
                <a:solidFill>
                  <a:srgbClr val="C198E0"/>
                </a:solidFill>
              </a:rPr>
              <a:t>he</a:t>
            </a:r>
            <a:r>
              <a:rPr lang="en-US" sz="3600" cap="small" dirty="0" smtClean="0"/>
              <a:t/>
            </a:r>
            <a:br>
              <a:rPr lang="en-US" sz="3600" cap="small" dirty="0" smtClean="0"/>
            </a:br>
            <a:r>
              <a:rPr lang="en-US" sz="3600" b="1" cap="small" dirty="0" smtClean="0">
                <a:solidFill>
                  <a:srgbClr val="7030A0"/>
                </a:solidFill>
              </a:rPr>
              <a:t>D</a:t>
            </a:r>
            <a:r>
              <a:rPr lang="en-US" sz="2800" cap="small" dirty="0" smtClean="0">
                <a:solidFill>
                  <a:srgbClr val="C198E0"/>
                </a:solidFill>
              </a:rPr>
              <a:t>ata</a:t>
            </a:r>
            <a:endParaRPr lang="en-US" sz="2800" cap="small" dirty="0">
              <a:solidFill>
                <a:srgbClr val="C198E0"/>
              </a:solidFill>
            </a:endParaRPr>
          </a:p>
        </p:txBody>
      </p:sp>
      <p:pic>
        <p:nvPicPr>
          <p:cNvPr id="11" name="Picture 10"/>
          <p:cNvPicPr>
            <a:picLocks noChangeAspect="1"/>
          </p:cNvPicPr>
          <p:nvPr/>
        </p:nvPicPr>
        <p:blipFill rotWithShape="1">
          <a:blip r:embed="rId24"/>
          <a:srcRect l="12421"/>
          <a:stretch/>
        </p:blipFill>
        <p:spPr>
          <a:xfrm>
            <a:off x="7815263" y="3404724"/>
            <a:ext cx="1177254" cy="1047381"/>
          </a:xfrm>
          <a:prstGeom prst="rect">
            <a:avLst/>
          </a:prstGeom>
        </p:spPr>
      </p:pic>
      <p:pic>
        <p:nvPicPr>
          <p:cNvPr id="12" name="Picture 11"/>
          <p:cNvPicPr>
            <a:picLocks noChangeAspect="1"/>
          </p:cNvPicPr>
          <p:nvPr/>
        </p:nvPicPr>
        <p:blipFill rotWithShape="1">
          <a:blip r:embed="rId25"/>
          <a:srcRect r="11700"/>
          <a:stretch/>
        </p:blipFill>
        <p:spPr>
          <a:xfrm>
            <a:off x="7809419" y="4531554"/>
            <a:ext cx="1186944" cy="1109506"/>
          </a:xfrm>
          <a:prstGeom prst="rect">
            <a:avLst/>
          </a:prstGeom>
        </p:spPr>
      </p:pic>
      <p:pic>
        <p:nvPicPr>
          <p:cNvPr id="32" name="Content Placeholder 6"/>
          <p:cNvPicPr>
            <a:picLocks noChangeAspect="1"/>
          </p:cNvPicPr>
          <p:nvPr/>
        </p:nvPicPr>
        <p:blipFill rotWithShape="1">
          <a:blip r:embed="rId26">
            <a:extLst>
              <a:ext uri="{28A0092B-C50C-407E-A947-70E740481C1C}">
                <a14:useLocalDpi xmlns:a14="http://schemas.microsoft.com/office/drawing/2010/main" val="0"/>
              </a:ext>
            </a:extLst>
          </a:blip>
          <a:srcRect t="15582"/>
          <a:stretch/>
        </p:blipFill>
        <p:spPr>
          <a:xfrm>
            <a:off x="6687122" y="5706062"/>
            <a:ext cx="2309241" cy="615149"/>
          </a:xfrm>
          <a:prstGeom prst="rect">
            <a:avLst/>
          </a:prstGeom>
        </p:spPr>
      </p:pic>
      <p:pic>
        <p:nvPicPr>
          <p:cNvPr id="13" name="Picture 12"/>
          <p:cNvPicPr>
            <a:picLocks noChangeAspect="1"/>
          </p:cNvPicPr>
          <p:nvPr/>
        </p:nvPicPr>
        <p:blipFill>
          <a:blip r:embed="rId27"/>
          <a:stretch>
            <a:fillRect/>
          </a:stretch>
        </p:blipFill>
        <p:spPr>
          <a:xfrm>
            <a:off x="6687121" y="6321211"/>
            <a:ext cx="2309241" cy="536789"/>
          </a:xfrm>
          <a:prstGeom prst="rect">
            <a:avLst/>
          </a:prstGeom>
        </p:spPr>
      </p:pic>
      <p:sp>
        <p:nvSpPr>
          <p:cNvPr id="10" name="Rectangle 9"/>
          <p:cNvSpPr/>
          <p:nvPr/>
        </p:nvSpPr>
        <p:spPr>
          <a:xfrm>
            <a:off x="3685146" y="2386716"/>
            <a:ext cx="2899384" cy="21448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1" name="Shape 65"/>
          <p:cNvGrpSpPr/>
          <p:nvPr/>
        </p:nvGrpSpPr>
        <p:grpSpPr>
          <a:xfrm>
            <a:off x="3327434" y="2413473"/>
            <a:ext cx="2077525" cy="2053720"/>
            <a:chOff x="4612833" y="2486462"/>
            <a:chExt cx="4167199" cy="4119450"/>
          </a:xfrm>
        </p:grpSpPr>
        <p:pic>
          <p:nvPicPr>
            <p:cNvPr id="33" name="Shape 66"/>
            <p:cNvPicPr preferRelativeResize="0"/>
            <p:nvPr/>
          </p:nvPicPr>
          <p:blipFill>
            <a:blip r:embed="rId28">
              <a:alphaModFix/>
            </a:blip>
            <a:stretch>
              <a:fillRect/>
            </a:stretch>
          </p:blipFill>
          <p:spPr>
            <a:xfrm>
              <a:off x="4612833" y="2486462"/>
              <a:ext cx="4167199" cy="4119450"/>
            </a:xfrm>
            <a:prstGeom prst="rect">
              <a:avLst/>
            </a:prstGeom>
            <a:noFill/>
            <a:ln>
              <a:noFill/>
            </a:ln>
          </p:spPr>
        </p:pic>
        <p:pic>
          <p:nvPicPr>
            <p:cNvPr id="34" name="Shape 67"/>
            <p:cNvPicPr preferRelativeResize="0"/>
            <p:nvPr/>
          </p:nvPicPr>
          <p:blipFill>
            <a:blip r:embed="rId29">
              <a:alphaModFix/>
            </a:blip>
            <a:stretch>
              <a:fillRect/>
            </a:stretch>
          </p:blipFill>
          <p:spPr>
            <a:xfrm>
              <a:off x="5788233" y="3170312"/>
              <a:ext cx="1834499" cy="2751751"/>
            </a:xfrm>
            <a:prstGeom prst="rect">
              <a:avLst/>
            </a:prstGeom>
            <a:noFill/>
            <a:ln>
              <a:noFill/>
            </a:ln>
          </p:spPr>
        </p:pic>
      </p:grpSp>
      <p:sp>
        <p:nvSpPr>
          <p:cNvPr id="35" name="TextBox 34"/>
          <p:cNvSpPr txBox="1"/>
          <p:nvPr/>
        </p:nvSpPr>
        <p:spPr>
          <a:xfrm>
            <a:off x="4923692" y="2589279"/>
            <a:ext cx="1641300" cy="1477328"/>
          </a:xfrm>
          <a:prstGeom prst="rect">
            <a:avLst/>
          </a:prstGeom>
          <a:solidFill>
            <a:srgbClr val="FFFFFF">
              <a:alpha val="74902"/>
            </a:srgbClr>
          </a:solidFill>
        </p:spPr>
        <p:txBody>
          <a:bodyPr wrap="square" rtlCol="0">
            <a:spAutoFit/>
          </a:bodyPr>
          <a:lstStyle/>
          <a:p>
            <a:r>
              <a:rPr lang="en-US" b="1" dirty="0" smtClean="0">
                <a:solidFill>
                  <a:schemeClr val="accent4"/>
                </a:solidFill>
              </a:rPr>
              <a:t>Bluetooth Low Energy</a:t>
            </a:r>
          </a:p>
          <a:p>
            <a:endParaRPr lang="en-US" b="1" dirty="0">
              <a:solidFill>
                <a:schemeClr val="accent4"/>
              </a:solidFill>
            </a:endParaRPr>
          </a:p>
          <a:p>
            <a:r>
              <a:rPr lang="en-US" dirty="0" smtClean="0">
                <a:solidFill>
                  <a:schemeClr val="accent4"/>
                </a:solidFill>
              </a:rPr>
              <a:t>Smartphone as a gateway</a:t>
            </a:r>
            <a:endParaRPr lang="en-US" dirty="0">
              <a:solidFill>
                <a:schemeClr val="accent4"/>
              </a:solidFill>
            </a:endParaRPr>
          </a:p>
        </p:txBody>
      </p:sp>
      <p:pic>
        <p:nvPicPr>
          <p:cNvPr id="28" name="Picture 27" descr="gatd-diagram.pdf"/>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80174" y="2496474"/>
            <a:ext cx="2569851" cy="1062923"/>
          </a:xfrm>
          <a:prstGeom prst="rect">
            <a:avLst/>
          </a:prstGeom>
        </p:spPr>
      </p:pic>
      <p:sp>
        <p:nvSpPr>
          <p:cNvPr id="14" name="Slide Number Placeholder 13"/>
          <p:cNvSpPr>
            <a:spLocks noGrp="1"/>
          </p:cNvSpPr>
          <p:nvPr>
            <p:ph type="sldNum" sz="quarter" idx="12"/>
          </p:nvPr>
        </p:nvSpPr>
        <p:spPr/>
        <p:txBody>
          <a:bodyPr/>
          <a:lstStyle/>
          <a:p>
            <a:fld id="{1EFC5F69-8BF1-6F41-953B-C5277B3964C7}" type="slidenum">
              <a:rPr lang="en-US" smtClean="0"/>
              <a:t>12</a:t>
            </a:fld>
            <a:endParaRPr lang="en-US"/>
          </a:p>
        </p:txBody>
      </p:sp>
    </p:spTree>
    <p:extLst>
      <p:ext uri="{BB962C8B-B14F-4D97-AF65-F5344CB8AC3E}">
        <p14:creationId xmlns:p14="http://schemas.microsoft.com/office/powerpoint/2010/main" val="63240540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Gateway Problem</a:t>
            </a:r>
            <a:br>
              <a:rPr lang="en-US" dirty="0" smtClean="0"/>
            </a:br>
            <a:endParaRPr lang="en-US" sz="2200" dirty="0"/>
          </a:p>
        </p:txBody>
      </p:sp>
      <p:pic>
        <p:nvPicPr>
          <p:cNvPr id="1028" name="Picture 4" descr="http://g-ec2.images-amazon.com/images/G/01/th/aplus/philips/philips-hue-431650-bulb-single-lg._V370602166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977" y="1568205"/>
            <a:ext cx="1490099" cy="19227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jaasdotco.files.wordpress.com/2013/12/hu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3867" y="1720574"/>
            <a:ext cx="2160357" cy="161797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agram of how the egg wo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9219" y="3489716"/>
            <a:ext cx="3413832" cy="3083287"/>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5234241" y="2406588"/>
            <a:ext cx="636927" cy="24594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36" name="Picture 12" descr="http://citizense.com/wp-content/uploads/2012/10/air-quality-egg.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42" b="95710" l="14000" r="89892">
                        <a14:foregroundMark x1="22216" y1="38552" x2="22216" y2="38552"/>
                        <a14:foregroundMark x1="18054" y1="62681" x2="18054" y2="62681"/>
                        <a14:foregroundMark x1="17568" y1="49866" x2="17568" y2="49866"/>
                        <a14:foregroundMark x1="24378" y1="29383" x2="24378" y2="29383"/>
                        <a14:foregroundMark x1="32054" y1="21394" x2="32054" y2="21394"/>
                        <a14:foregroundMark x1="39027" y1="15764" x2="39027" y2="15764"/>
                        <a14:foregroundMark x1="44541" y1="10992" x2="44541" y2="10992"/>
                        <a14:foregroundMark x1="35135" y1="18070" x2="35135" y2="18070"/>
                        <a14:foregroundMark x1="32378" y1="20214" x2="32378" y2="20214"/>
                        <a14:foregroundMark x1="18811" y1="72172" x2="18811" y2="72172"/>
                        <a14:foregroundMark x1="19405" y1="74638" x2="19405" y2="74638"/>
                        <a14:foregroundMark x1="20216" y1="77373" x2="20216" y2="77373"/>
                        <a14:foregroundMark x1="20811" y1="78928" x2="20811" y2="78928"/>
                        <a14:foregroundMark x1="27730" y1="85952" x2="27730" y2="85952"/>
                        <a14:foregroundMark x1="29135" y1="87614" x2="29135" y2="87614"/>
                        <a14:foregroundMark x1="74649" y1="85362" x2="74649" y2="85362"/>
                      </a14:backgroundRemoval>
                    </a14:imgEffect>
                  </a14:imgLayer>
                </a14:imgProps>
              </a:ext>
              <a:ext uri="{28A0092B-C50C-407E-A947-70E740481C1C}">
                <a14:useLocalDpi xmlns:a14="http://schemas.microsoft.com/office/drawing/2010/main" val="0"/>
              </a:ext>
            </a:extLst>
          </a:blip>
          <a:srcRect/>
          <a:stretch>
            <a:fillRect/>
          </a:stretch>
        </p:blipFill>
        <p:spPr bwMode="auto">
          <a:xfrm>
            <a:off x="3035210" y="3719195"/>
            <a:ext cx="2296397" cy="23161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ttp://citizense.com/wp-content/uploads/2012/10/air-quality-egg.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542" b="95710" l="14000" r="89892">
                        <a14:foregroundMark x1="22216" y1="38552" x2="22216" y2="38552"/>
                        <a14:foregroundMark x1="18054" y1="62681" x2="18054" y2="62681"/>
                        <a14:foregroundMark x1="17568" y1="49866" x2="17568" y2="49866"/>
                        <a14:foregroundMark x1="24378" y1="29383" x2="24378" y2="29383"/>
                        <a14:foregroundMark x1="32054" y1="21394" x2="32054" y2="21394"/>
                        <a14:foregroundMark x1="39027" y1="15764" x2="39027" y2="15764"/>
                        <a14:foregroundMark x1="44541" y1="10992" x2="44541" y2="10992"/>
                        <a14:foregroundMark x1="35135" y1="18070" x2="35135" y2="18070"/>
                        <a14:foregroundMark x1="32378" y1="20214" x2="32378" y2="20214"/>
                        <a14:foregroundMark x1="18811" y1="72172" x2="18811" y2="72172"/>
                        <a14:foregroundMark x1="19405" y1="74638" x2="19405" y2="74638"/>
                        <a14:foregroundMark x1="20216" y1="77373" x2="20216" y2="77373"/>
                        <a14:foregroundMark x1="20811" y1="78928" x2="20811" y2="78928"/>
                        <a14:foregroundMark x1="27730" y1="85952" x2="27730" y2="85952"/>
                        <a14:foregroundMark x1="29135" y1="87614" x2="29135" y2="87614"/>
                        <a14:foregroundMark x1="74649" y1="85362" x2="74649" y2="85362"/>
                      </a14:backgroundRemoval>
                    </a14:imgEffect>
                  </a14:imgLayer>
                </a14:imgProps>
              </a:ext>
              <a:ext uri="{28A0092B-C50C-407E-A947-70E740481C1C}">
                <a14:useLocalDpi xmlns:a14="http://schemas.microsoft.com/office/drawing/2010/main" val="0"/>
              </a:ext>
            </a:extLst>
          </a:blip>
          <a:srcRect/>
          <a:stretch>
            <a:fillRect/>
          </a:stretch>
        </p:blipFill>
        <p:spPr bwMode="auto">
          <a:xfrm>
            <a:off x="6143867" y="3719195"/>
            <a:ext cx="2296397" cy="2316137"/>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16"/>
          <p:cNvSpPr/>
          <p:nvPr/>
        </p:nvSpPr>
        <p:spPr>
          <a:xfrm>
            <a:off x="5422515" y="4754292"/>
            <a:ext cx="636927" cy="24594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7"/>
          <a:stretch>
            <a:fillRect/>
          </a:stretch>
        </p:blipFill>
        <p:spPr>
          <a:xfrm>
            <a:off x="1650265" y="1568205"/>
            <a:ext cx="7257669" cy="5204611"/>
          </a:xfrm>
          <a:prstGeom prst="rect">
            <a:avLst/>
          </a:prstGeom>
        </p:spPr>
      </p:pic>
      <p:pic>
        <p:nvPicPr>
          <p:cNvPr id="1038" name="Picture 14" descr="https://s3.amazonaws.com/ksr/assets/002/309/437/a455c5167dabbc818eb4aef2d1a632c4_large.jpg?14058745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3361" y="4367793"/>
            <a:ext cx="3206697" cy="2405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s3.amazonaws.com/ksr/assets/002/266/545/82a597d350350c48495f0ecd0c49e38f_large.png?1405105168"/>
          <p:cNvPicPr>
            <a:picLocks noChangeAspect="1" noChangeArrowheads="1"/>
          </p:cNvPicPr>
          <p:nvPr/>
        </p:nvPicPr>
        <p:blipFill rotWithShape="1">
          <a:blip r:embed="rId9">
            <a:extLst>
              <a:ext uri="{28A0092B-C50C-407E-A947-70E740481C1C}">
                <a14:useLocalDpi xmlns:a14="http://schemas.microsoft.com/office/drawing/2010/main" val="0"/>
              </a:ext>
            </a:extLst>
          </a:blip>
          <a:srcRect r="46714"/>
          <a:stretch/>
        </p:blipFill>
        <p:spPr bwMode="auto">
          <a:xfrm>
            <a:off x="3705701" y="1549621"/>
            <a:ext cx="3146796" cy="2667000"/>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p:cNvSpPr/>
          <p:nvPr/>
        </p:nvSpPr>
        <p:spPr>
          <a:xfrm rot="19800000">
            <a:off x="2733186" y="3652597"/>
            <a:ext cx="1323194" cy="24997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Right Arrow 22"/>
          <p:cNvSpPr/>
          <p:nvPr/>
        </p:nvSpPr>
        <p:spPr>
          <a:xfrm rot="9000000">
            <a:off x="6329369" y="4698813"/>
            <a:ext cx="1323194" cy="24997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571231" y="1752600"/>
            <a:ext cx="2463979" cy="4373563"/>
          </a:xfrm>
        </p:spPr>
      </p:pic>
      <p:sp>
        <p:nvSpPr>
          <p:cNvPr id="8" name="TextBox 7"/>
          <p:cNvSpPr txBox="1"/>
          <p:nvPr/>
        </p:nvSpPr>
        <p:spPr>
          <a:xfrm>
            <a:off x="571231" y="5800447"/>
            <a:ext cx="2582758" cy="369332"/>
          </a:xfrm>
          <a:prstGeom prst="rect">
            <a:avLst/>
          </a:prstGeom>
          <a:solidFill>
            <a:srgbClr val="FFFFFF">
              <a:alpha val="69020"/>
            </a:srgbClr>
          </a:solidFill>
        </p:spPr>
        <p:txBody>
          <a:bodyPr wrap="none" rtlCol="0">
            <a:spAutoFit/>
          </a:bodyPr>
          <a:lstStyle/>
          <a:p>
            <a:r>
              <a:rPr lang="en-US" b="1" dirty="0" smtClean="0">
                <a:solidFill>
                  <a:srgbClr val="FF0000"/>
                </a:solidFill>
              </a:rPr>
              <a:t>All 802.15.4 Gateways</a:t>
            </a:r>
            <a:endParaRPr lang="en-US" b="1" dirty="0">
              <a:solidFill>
                <a:srgbClr val="FF0000"/>
              </a:solidFill>
            </a:endParaRPr>
          </a:p>
        </p:txBody>
      </p:sp>
      <p:sp>
        <p:nvSpPr>
          <p:cNvPr id="3" name="Slide Number Placeholder 2"/>
          <p:cNvSpPr>
            <a:spLocks noGrp="1"/>
          </p:cNvSpPr>
          <p:nvPr>
            <p:ph type="sldNum" sz="quarter" idx="12"/>
          </p:nvPr>
        </p:nvSpPr>
        <p:spPr/>
        <p:txBody>
          <a:bodyPr/>
          <a:lstStyle/>
          <a:p>
            <a:fld id="{1EFC5F69-8BF1-6F41-953B-C5277B3964C7}" type="slidenum">
              <a:rPr lang="en-US" smtClean="0"/>
              <a:t>13</a:t>
            </a:fld>
            <a:endParaRPr lang="en-US"/>
          </a:p>
        </p:txBody>
      </p:sp>
    </p:spTree>
    <p:extLst>
      <p:ext uri="{BB962C8B-B14F-4D97-AF65-F5344CB8AC3E}">
        <p14:creationId xmlns:p14="http://schemas.microsoft.com/office/powerpoint/2010/main" val="2299638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2" grpId="0" animBg="1"/>
      <p:bldP spid="23"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(mostly) universal gateway worked for </a:t>
            </a:r>
            <a:r>
              <a:rPr lang="en-US" dirty="0" err="1" smtClean="0"/>
              <a:t>WiFi</a:t>
            </a:r>
            <a:r>
              <a:rPr lang="en-US" dirty="0" smtClean="0"/>
              <a:t>, why not us?</a:t>
            </a:r>
            <a:endParaRPr lang="en-US" dirty="0"/>
          </a:p>
        </p:txBody>
      </p:sp>
      <p:pic>
        <p:nvPicPr>
          <p:cNvPr id="5" name="Picture 4"/>
          <p:cNvPicPr>
            <a:picLocks noChangeAspect="1"/>
          </p:cNvPicPr>
          <p:nvPr/>
        </p:nvPicPr>
        <p:blipFill>
          <a:blip r:embed="rId3"/>
          <a:stretch>
            <a:fillRect/>
          </a:stretch>
        </p:blipFill>
        <p:spPr>
          <a:xfrm>
            <a:off x="293077" y="1684753"/>
            <a:ext cx="8548076" cy="2183697"/>
          </a:xfrm>
          <a:prstGeom prst="rect">
            <a:avLst/>
          </a:prstGeom>
        </p:spPr>
      </p:pic>
      <p:pic>
        <p:nvPicPr>
          <p:cNvPr id="7" name="Picture 6"/>
          <p:cNvPicPr>
            <a:picLocks noChangeAspect="1"/>
          </p:cNvPicPr>
          <p:nvPr/>
        </p:nvPicPr>
        <p:blipFill rotWithShape="1">
          <a:blip r:embed="rId4"/>
          <a:srcRect l="20000" t="36713" r="6411" b="8042"/>
          <a:stretch/>
        </p:blipFill>
        <p:spPr>
          <a:xfrm>
            <a:off x="535353" y="4308228"/>
            <a:ext cx="3722076" cy="2049089"/>
          </a:xfrm>
          <a:prstGeom prst="rect">
            <a:avLst/>
          </a:prstGeom>
        </p:spPr>
      </p:pic>
      <p:pic>
        <p:nvPicPr>
          <p:cNvPr id="9" name="Picture 8"/>
          <p:cNvPicPr>
            <a:picLocks noChangeAspect="1"/>
          </p:cNvPicPr>
          <p:nvPr/>
        </p:nvPicPr>
        <p:blipFill>
          <a:blip r:embed="rId5"/>
          <a:stretch>
            <a:fillRect/>
          </a:stretch>
        </p:blipFill>
        <p:spPr>
          <a:xfrm>
            <a:off x="5421923" y="4137545"/>
            <a:ext cx="3168161" cy="2389278"/>
          </a:xfrm>
          <a:prstGeom prst="rect">
            <a:avLst/>
          </a:prstGeom>
        </p:spPr>
      </p:pic>
      <p:sp>
        <p:nvSpPr>
          <p:cNvPr id="10" name="Cross 9"/>
          <p:cNvSpPr/>
          <p:nvPr/>
        </p:nvSpPr>
        <p:spPr>
          <a:xfrm>
            <a:off x="4503615" y="4811346"/>
            <a:ext cx="791308" cy="791308"/>
          </a:xfrm>
          <a:prstGeom prst="plus">
            <a:avLst>
              <a:gd name="adj" fmla="val 3518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1EFC5F69-8BF1-6F41-953B-C5277B3964C7}" type="slidenum">
              <a:rPr lang="en-US" smtClean="0"/>
              <a:t>14</a:t>
            </a:fld>
            <a:endParaRPr lang="en-US"/>
          </a:p>
        </p:txBody>
      </p:sp>
    </p:spTree>
    <p:extLst>
      <p:ext uri="{BB962C8B-B14F-4D97-AF65-F5344CB8AC3E}">
        <p14:creationId xmlns:p14="http://schemas.microsoft.com/office/powerpoint/2010/main" val="9806278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341077" y="1143218"/>
            <a:ext cx="5607539" cy="3981722"/>
          </a:xfrm>
          <a:prstGeom prst="rect">
            <a:avLst/>
          </a:prstGeom>
        </p:spPr>
      </p:pic>
      <p:sp>
        <p:nvSpPr>
          <p:cNvPr id="2" name="Title 1"/>
          <p:cNvSpPr>
            <a:spLocks noGrp="1"/>
          </p:cNvSpPr>
          <p:nvPr>
            <p:ph type="title"/>
          </p:nvPr>
        </p:nvSpPr>
        <p:spPr/>
        <p:txBody>
          <a:bodyPr/>
          <a:lstStyle/>
          <a:p>
            <a:r>
              <a:rPr lang="en-US" dirty="0" smtClean="0"/>
              <a:t>A Trillion Sensors is a Trillion Batteries</a:t>
            </a:r>
            <a:endParaRPr lang="en-US" dirty="0"/>
          </a:p>
        </p:txBody>
      </p:sp>
      <p:pic>
        <p:nvPicPr>
          <p:cNvPr id="5" name="Picture 4"/>
          <p:cNvPicPr>
            <a:picLocks noChangeAspect="1"/>
          </p:cNvPicPr>
          <p:nvPr/>
        </p:nvPicPr>
        <p:blipFill>
          <a:blip r:embed="rId4"/>
          <a:stretch>
            <a:fillRect/>
          </a:stretch>
        </p:blipFill>
        <p:spPr>
          <a:xfrm>
            <a:off x="-78154" y="1865923"/>
            <a:ext cx="4155180" cy="3761154"/>
          </a:xfrm>
          <a:prstGeom prst="rect">
            <a:avLst/>
          </a:prstGeom>
        </p:spPr>
      </p:pic>
      <p:pic>
        <p:nvPicPr>
          <p:cNvPr id="6" name="Picture 5"/>
          <p:cNvPicPr>
            <a:picLocks noChangeAspect="1"/>
          </p:cNvPicPr>
          <p:nvPr/>
        </p:nvPicPr>
        <p:blipFill>
          <a:blip r:embed="rId5"/>
          <a:stretch>
            <a:fillRect/>
          </a:stretch>
        </p:blipFill>
        <p:spPr>
          <a:xfrm>
            <a:off x="2282092" y="2452077"/>
            <a:ext cx="5018454" cy="3767773"/>
          </a:xfrm>
          <a:prstGeom prst="rect">
            <a:avLst/>
          </a:prstGeom>
        </p:spPr>
      </p:pic>
      <p:pic>
        <p:nvPicPr>
          <p:cNvPr id="8" name="Picture 7"/>
          <p:cNvPicPr>
            <a:picLocks noChangeAspect="1"/>
          </p:cNvPicPr>
          <p:nvPr/>
        </p:nvPicPr>
        <p:blipFill>
          <a:blip r:embed="rId6"/>
          <a:stretch>
            <a:fillRect/>
          </a:stretch>
        </p:blipFill>
        <p:spPr>
          <a:xfrm>
            <a:off x="2991339" y="4262316"/>
            <a:ext cx="5957277" cy="2729522"/>
          </a:xfrm>
          <a:prstGeom prst="rect">
            <a:avLst/>
          </a:prstGeom>
        </p:spPr>
      </p:pic>
      <p:sp>
        <p:nvSpPr>
          <p:cNvPr id="9" name="TextBox 8"/>
          <p:cNvSpPr txBox="1"/>
          <p:nvPr/>
        </p:nvSpPr>
        <p:spPr>
          <a:xfrm>
            <a:off x="1162537" y="1878159"/>
            <a:ext cx="6415538" cy="1569660"/>
          </a:xfrm>
          <a:prstGeom prst="rect">
            <a:avLst/>
          </a:prstGeom>
          <a:solidFill>
            <a:schemeClr val="bg1">
              <a:lumMod val="75000"/>
              <a:alpha val="90000"/>
            </a:schemeClr>
          </a:solidFill>
        </p:spPr>
        <p:txBody>
          <a:bodyPr wrap="none" rtlCol="0">
            <a:spAutoFit/>
          </a:bodyPr>
          <a:lstStyle/>
          <a:p>
            <a:pPr algn="ctr"/>
            <a:r>
              <a:rPr lang="en-US" sz="3200" b="1" dirty="0" smtClean="0">
                <a:solidFill>
                  <a:srgbClr val="FF0000"/>
                </a:solidFill>
              </a:rPr>
              <a:t>Claim 1</a:t>
            </a:r>
          </a:p>
          <a:p>
            <a:pPr algn="ctr"/>
            <a:r>
              <a:rPr lang="en-US" sz="3200" b="1" dirty="0">
                <a:solidFill>
                  <a:srgbClr val="FF0000"/>
                </a:solidFill>
              </a:rPr>
              <a:t>	</a:t>
            </a:r>
            <a:r>
              <a:rPr lang="en-US" sz="3200" b="1" dirty="0" smtClean="0">
                <a:solidFill>
                  <a:srgbClr val="FF0000"/>
                </a:solidFill>
              </a:rPr>
              <a:t>The majority of </a:t>
            </a:r>
            <a:r>
              <a:rPr lang="en-US" sz="3200" b="1" dirty="0" err="1" smtClean="0">
                <a:solidFill>
                  <a:srgbClr val="FF0000"/>
                </a:solidFill>
              </a:rPr>
              <a:t>IoT</a:t>
            </a:r>
            <a:r>
              <a:rPr lang="en-US" sz="3200" b="1" dirty="0" smtClean="0">
                <a:solidFill>
                  <a:srgbClr val="FF0000"/>
                </a:solidFill>
              </a:rPr>
              <a:t> devices in</a:t>
            </a:r>
          </a:p>
          <a:p>
            <a:pPr algn="ctr"/>
            <a:r>
              <a:rPr lang="en-US" sz="3200" b="1" dirty="0">
                <a:solidFill>
                  <a:srgbClr val="FF0000"/>
                </a:solidFill>
              </a:rPr>
              <a:t>	</a:t>
            </a:r>
            <a:r>
              <a:rPr lang="en-US" sz="3200" b="1" dirty="0" smtClean="0">
                <a:solidFill>
                  <a:srgbClr val="FF0000"/>
                </a:solidFill>
              </a:rPr>
              <a:t>5-10 years will be disposable</a:t>
            </a:r>
            <a:endParaRPr lang="en-US" sz="3200" b="1" dirty="0">
              <a:solidFill>
                <a:srgbClr val="FF0000"/>
              </a:solidFill>
            </a:endParaRPr>
          </a:p>
        </p:txBody>
      </p:sp>
      <p:sp>
        <p:nvSpPr>
          <p:cNvPr id="10" name="TextBox 9"/>
          <p:cNvSpPr txBox="1"/>
          <p:nvPr/>
        </p:nvSpPr>
        <p:spPr>
          <a:xfrm>
            <a:off x="683850" y="3929698"/>
            <a:ext cx="7364046" cy="2062103"/>
          </a:xfrm>
          <a:prstGeom prst="rect">
            <a:avLst/>
          </a:prstGeom>
          <a:solidFill>
            <a:schemeClr val="bg1">
              <a:lumMod val="75000"/>
              <a:alpha val="90000"/>
            </a:schemeClr>
          </a:solidFill>
        </p:spPr>
        <p:txBody>
          <a:bodyPr wrap="square" rtlCol="0">
            <a:spAutoFit/>
          </a:bodyPr>
          <a:lstStyle/>
          <a:p>
            <a:pPr algn="ctr"/>
            <a:r>
              <a:rPr lang="en-US" sz="3200" b="1" dirty="0" smtClean="0">
                <a:solidFill>
                  <a:srgbClr val="FF0000"/>
                </a:solidFill>
              </a:rPr>
              <a:t>Claim 2</a:t>
            </a:r>
          </a:p>
          <a:p>
            <a:pPr algn="ctr"/>
            <a:r>
              <a:rPr lang="en-US" sz="3200" b="1" dirty="0">
                <a:solidFill>
                  <a:srgbClr val="FF0000"/>
                </a:solidFill>
              </a:rPr>
              <a:t>	</a:t>
            </a:r>
            <a:r>
              <a:rPr lang="en-US" sz="3200" b="1" dirty="0" smtClean="0">
                <a:solidFill>
                  <a:srgbClr val="FF0000"/>
                </a:solidFill>
              </a:rPr>
              <a:t>5-10 years after that, many will be energy-harvesting, energy-neutral systems with “infinite” lifetimes</a:t>
            </a:r>
          </a:p>
        </p:txBody>
      </p:sp>
      <p:sp>
        <p:nvSpPr>
          <p:cNvPr id="3" name="Slide Number Placeholder 2"/>
          <p:cNvSpPr>
            <a:spLocks noGrp="1"/>
          </p:cNvSpPr>
          <p:nvPr>
            <p:ph type="sldNum" sz="quarter" idx="12"/>
          </p:nvPr>
        </p:nvSpPr>
        <p:spPr/>
        <p:txBody>
          <a:bodyPr/>
          <a:lstStyle/>
          <a:p>
            <a:fld id="{1EFC5F69-8BF1-6F41-953B-C5277B3964C7}" type="slidenum">
              <a:rPr lang="en-US" smtClean="0"/>
              <a:t>15</a:t>
            </a:fld>
            <a:endParaRPr lang="en-US"/>
          </a:p>
        </p:txBody>
      </p:sp>
    </p:spTree>
    <p:extLst>
      <p:ext uri="{BB962C8B-B14F-4D97-AF65-F5344CB8AC3E}">
        <p14:creationId xmlns:p14="http://schemas.microsoft.com/office/powerpoint/2010/main" val="4205288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lifetime of a disposable </a:t>
            </a:r>
            <a:r>
              <a:rPr lang="en-US" dirty="0" err="1" smtClean="0"/>
              <a:t>IoT</a:t>
            </a:r>
            <a:r>
              <a:rPr lang="en-US" dirty="0" smtClean="0"/>
              <a:t> device is defined by the energy it ships with (or can harvest)</a:t>
            </a:r>
            <a:endParaRPr lang="en-US" dirty="0"/>
          </a:p>
        </p:txBody>
      </p:sp>
      <p:sp>
        <p:nvSpPr>
          <p:cNvPr id="3" name="Content Placeholder 2"/>
          <p:cNvSpPr>
            <a:spLocks noGrp="1"/>
          </p:cNvSpPr>
          <p:nvPr>
            <p:ph idx="1"/>
          </p:nvPr>
        </p:nvSpPr>
        <p:spPr>
          <a:xfrm>
            <a:off x="457199" y="1752600"/>
            <a:ext cx="7866186" cy="4373563"/>
          </a:xfrm>
        </p:spPr>
        <p:txBody>
          <a:bodyPr>
            <a:normAutofit lnSpcReduction="10000"/>
          </a:bodyPr>
          <a:lstStyle/>
          <a:p>
            <a:r>
              <a:rPr lang="en-US" dirty="0" smtClean="0"/>
              <a:t>Thus, we need something more energy-efficient than 802.11</a:t>
            </a:r>
            <a:endParaRPr lang="en-US" dirty="0"/>
          </a:p>
          <a:p>
            <a:r>
              <a:rPr lang="en-US" dirty="0" smtClean="0"/>
              <a:t>But what?</a:t>
            </a:r>
          </a:p>
          <a:p>
            <a:r>
              <a:rPr lang="fr-FR" sz="1800" b="0" dirty="0" smtClean="0"/>
              <a:t>Self-</a:t>
            </a:r>
            <a:r>
              <a:rPr lang="fr-FR" sz="1800" b="0" dirty="0" err="1" smtClean="0"/>
              <a:t>Organizing</a:t>
            </a:r>
            <a:r>
              <a:rPr lang="fr-FR" sz="1800" b="0" dirty="0" smtClean="0"/>
              <a:t> (</a:t>
            </a:r>
            <a:r>
              <a:rPr lang="fr-FR" sz="1800" b="0" dirty="0" err="1" smtClean="0"/>
              <a:t>Sohrabi</a:t>
            </a:r>
            <a:r>
              <a:rPr lang="fr-FR" sz="1800" b="0" dirty="0" smtClean="0"/>
              <a:t> ’99), LEACH ’00, Adaptive Rate Control (</a:t>
            </a:r>
            <a:r>
              <a:rPr lang="fr-FR" sz="1800" b="0" dirty="0" err="1" smtClean="0"/>
              <a:t>Woo</a:t>
            </a:r>
            <a:r>
              <a:rPr lang="fr-FR" sz="1800" b="0" dirty="0" smtClean="0"/>
              <a:t> ‘01), S-MAC ‘02, </a:t>
            </a:r>
            <a:r>
              <a:rPr lang="fr-FR" sz="1800" b="0" dirty="0" err="1" smtClean="0"/>
              <a:t>WiseMAC</a:t>
            </a:r>
            <a:r>
              <a:rPr lang="fr-FR" sz="1800" b="0" dirty="0" smtClean="0"/>
              <a:t> ‘04, B</a:t>
            </a:r>
            <a:r>
              <a:rPr lang="fr-FR" sz="1800" b="0" dirty="0"/>
              <a:t>-MAC </a:t>
            </a:r>
            <a:r>
              <a:rPr lang="fr-FR" sz="1800" b="0" dirty="0" smtClean="0"/>
              <a:t>‘04, Adaptive </a:t>
            </a:r>
            <a:r>
              <a:rPr lang="fr-FR" sz="1800" b="0" dirty="0"/>
              <a:t>LPL </a:t>
            </a:r>
            <a:r>
              <a:rPr lang="fr-FR" sz="1800" b="0" dirty="0" smtClean="0"/>
              <a:t>‘07, RI-MAC ‘08, A</a:t>
            </a:r>
            <a:r>
              <a:rPr lang="fr-FR" sz="1800" b="0" dirty="0"/>
              <a:t>-MAC </a:t>
            </a:r>
            <a:r>
              <a:rPr lang="fr-FR" sz="1800" b="0" dirty="0" smtClean="0"/>
              <a:t>‘10, GLOSSY ‘11,  </a:t>
            </a:r>
            <a:r>
              <a:rPr lang="fr-FR" sz="1800" b="0" dirty="0"/>
              <a:t>LPB </a:t>
            </a:r>
            <a:r>
              <a:rPr lang="fr-FR" sz="1800" b="0" dirty="0" smtClean="0"/>
              <a:t>‘12, Chaos ‘13, [To </a:t>
            </a:r>
            <a:r>
              <a:rPr lang="fr-FR" sz="1800" b="0" dirty="0" err="1" smtClean="0"/>
              <a:t>Appear</a:t>
            </a:r>
            <a:r>
              <a:rPr lang="fr-FR" sz="1800" b="0" dirty="0" smtClean="0"/>
              <a:t>: </a:t>
            </a:r>
            <a:r>
              <a:rPr lang="fr-FR" sz="1800" b="0" dirty="0" err="1" smtClean="0"/>
              <a:t>EkhoNet</a:t>
            </a:r>
            <a:r>
              <a:rPr lang="fr-FR" sz="1800" b="0" dirty="0" smtClean="0"/>
              <a:t> ’14]…</a:t>
            </a:r>
          </a:p>
          <a:p>
            <a:r>
              <a:rPr lang="fr-FR" sz="1800" b="0" dirty="0" err="1" smtClean="0"/>
              <a:t>ZigBee</a:t>
            </a:r>
            <a:r>
              <a:rPr lang="fr-FR" sz="1800" b="0" dirty="0" smtClean="0"/>
              <a:t>, 802.15.4e, CTP</a:t>
            </a:r>
          </a:p>
          <a:p>
            <a:r>
              <a:rPr lang="en-US" dirty="0" smtClean="0">
                <a:ea typeface="ＭＳ Ｐゴシック" pitchFamily="1" charset="-128"/>
                <a:cs typeface="ＭＳ Ｐゴシック" pitchFamily="1" charset="-128"/>
              </a:rPr>
              <a:t>Best choice is system / application dependent</a:t>
            </a:r>
            <a:endParaRPr lang="en-US" dirty="0">
              <a:ea typeface="ＭＳ Ｐゴシック" pitchFamily="1" charset="-128"/>
              <a:cs typeface="ＭＳ Ｐゴシック" pitchFamily="1" charset="-128"/>
            </a:endParaRPr>
          </a:p>
          <a:p>
            <a:pPr lvl="1"/>
            <a:r>
              <a:rPr lang="en-US" sz="1800" dirty="0"/>
              <a:t>Wakeup (</a:t>
            </a:r>
            <a:r>
              <a:rPr lang="ja-JP" altLang="en-US" sz="1800" dirty="0">
                <a:ea typeface="ＭＳ Ｐゴシック" pitchFamily="1" charset="-128"/>
              </a:rPr>
              <a:t>“</a:t>
            </a:r>
            <a:r>
              <a:rPr lang="en-US" altLang="ja-JP" sz="1800" dirty="0"/>
              <a:t>LPP</a:t>
            </a:r>
            <a:r>
              <a:rPr lang="ja-JP" altLang="en-US" sz="1800" dirty="0">
                <a:ea typeface="ＭＳ Ｐゴシック" pitchFamily="1" charset="-128"/>
              </a:rPr>
              <a:t>”</a:t>
            </a:r>
            <a:r>
              <a:rPr lang="en-US" altLang="ja-JP" sz="1800" dirty="0"/>
              <a:t>, </a:t>
            </a:r>
            <a:r>
              <a:rPr lang="en-US" altLang="ja-JP" sz="1800" dirty="0" err="1"/>
              <a:t>Musaloiu</a:t>
            </a:r>
            <a:r>
              <a:rPr lang="en-US" altLang="ja-JP" sz="1800" dirty="0"/>
              <a:t>-E. et al., IPSN</a:t>
            </a:r>
            <a:r>
              <a:rPr lang="ja-JP" altLang="en-US" sz="1800" dirty="0">
                <a:ea typeface="ＭＳ Ｐゴシック" pitchFamily="1" charset="-128"/>
              </a:rPr>
              <a:t>’</a:t>
            </a:r>
            <a:r>
              <a:rPr lang="en-US" altLang="ja-JP" sz="1800" dirty="0"/>
              <a:t>08)</a:t>
            </a:r>
          </a:p>
          <a:p>
            <a:pPr lvl="1"/>
            <a:r>
              <a:rPr lang="en-US" sz="1800" dirty="0"/>
              <a:t>Discovery (</a:t>
            </a:r>
            <a:r>
              <a:rPr lang="ja-JP" altLang="en-US" sz="1800" dirty="0">
                <a:ea typeface="ＭＳ Ｐゴシック" pitchFamily="1" charset="-128"/>
              </a:rPr>
              <a:t>“</a:t>
            </a:r>
            <a:r>
              <a:rPr lang="en-US" altLang="ja-JP" sz="1800" dirty="0"/>
              <a:t>Disco</a:t>
            </a:r>
            <a:r>
              <a:rPr lang="ja-JP" altLang="en-US" sz="1800" dirty="0">
                <a:ea typeface="ＭＳ Ｐゴシック" pitchFamily="1" charset="-128"/>
              </a:rPr>
              <a:t>”</a:t>
            </a:r>
            <a:r>
              <a:rPr lang="en-US" altLang="ja-JP" sz="1800" dirty="0"/>
              <a:t>, </a:t>
            </a:r>
            <a:r>
              <a:rPr lang="en-US" altLang="ja-JP" sz="1800" dirty="0" err="1"/>
              <a:t>Dutta</a:t>
            </a:r>
            <a:r>
              <a:rPr lang="en-US" altLang="ja-JP" sz="1800" dirty="0"/>
              <a:t> et al., </a:t>
            </a:r>
            <a:r>
              <a:rPr lang="en-US" altLang="ja-JP" sz="1800" dirty="0" err="1"/>
              <a:t>Sensys</a:t>
            </a:r>
            <a:r>
              <a:rPr lang="ja-JP" altLang="en-US" sz="1800" dirty="0">
                <a:ea typeface="ＭＳ Ｐゴシック" pitchFamily="1" charset="-128"/>
              </a:rPr>
              <a:t>’</a:t>
            </a:r>
            <a:r>
              <a:rPr lang="en-US" altLang="ja-JP" sz="1800" dirty="0"/>
              <a:t>08)</a:t>
            </a:r>
          </a:p>
          <a:p>
            <a:pPr lvl="1"/>
            <a:r>
              <a:rPr lang="en-US" sz="1800" dirty="0"/>
              <a:t>Unicast (</a:t>
            </a:r>
            <a:r>
              <a:rPr lang="ja-JP" altLang="en-US" sz="1800" dirty="0">
                <a:ea typeface="ＭＳ Ｐゴシック" pitchFamily="1" charset="-128"/>
              </a:rPr>
              <a:t>“</a:t>
            </a:r>
            <a:r>
              <a:rPr lang="en-US" altLang="ja-JP" sz="1800" dirty="0"/>
              <a:t>RI-MAC</a:t>
            </a:r>
            <a:r>
              <a:rPr lang="ja-JP" altLang="en-US" sz="1800" dirty="0">
                <a:ea typeface="ＭＳ Ｐゴシック" pitchFamily="1" charset="-128"/>
              </a:rPr>
              <a:t>”</a:t>
            </a:r>
            <a:r>
              <a:rPr lang="en-US" altLang="ja-JP" sz="1800" dirty="0"/>
              <a:t>, Sun et al., </a:t>
            </a:r>
            <a:r>
              <a:rPr lang="en-US" altLang="ja-JP" sz="1800" dirty="0" err="1"/>
              <a:t>Sensys</a:t>
            </a:r>
            <a:r>
              <a:rPr lang="ja-JP" altLang="en-US" sz="1800" dirty="0">
                <a:ea typeface="ＭＳ Ｐゴシック" pitchFamily="1" charset="-128"/>
              </a:rPr>
              <a:t>’</a:t>
            </a:r>
            <a:r>
              <a:rPr lang="en-US" altLang="ja-JP" sz="1800" dirty="0"/>
              <a:t>08)</a:t>
            </a:r>
          </a:p>
          <a:p>
            <a:pPr lvl="1"/>
            <a:r>
              <a:rPr lang="en-US" sz="1800" dirty="0"/>
              <a:t>Broadcast (</a:t>
            </a:r>
            <a:r>
              <a:rPr lang="ja-JP" altLang="en-US" sz="1800" dirty="0">
                <a:ea typeface="ＭＳ Ｐゴシック" pitchFamily="1" charset="-128"/>
              </a:rPr>
              <a:t>“</a:t>
            </a:r>
            <a:r>
              <a:rPr lang="en-US" altLang="ja-JP" sz="1800" dirty="0"/>
              <a:t>ADB</a:t>
            </a:r>
            <a:r>
              <a:rPr lang="ja-JP" altLang="en-US" sz="1800" dirty="0">
                <a:ea typeface="ＭＳ Ｐゴシック" pitchFamily="1" charset="-128"/>
              </a:rPr>
              <a:t>”</a:t>
            </a:r>
            <a:r>
              <a:rPr lang="en-US" altLang="ja-JP" sz="1800" dirty="0"/>
              <a:t>, Sun et al., </a:t>
            </a:r>
            <a:r>
              <a:rPr lang="en-US" altLang="ja-JP" sz="1800" dirty="0" err="1"/>
              <a:t>Sensys</a:t>
            </a:r>
            <a:r>
              <a:rPr lang="ja-JP" altLang="en-US" sz="1800" dirty="0">
                <a:ea typeface="ＭＳ Ｐゴシック" pitchFamily="1" charset="-128"/>
              </a:rPr>
              <a:t>’</a:t>
            </a:r>
            <a:r>
              <a:rPr lang="en-US" altLang="ja-JP" sz="1800" dirty="0"/>
              <a:t>09) </a:t>
            </a:r>
          </a:p>
          <a:p>
            <a:pPr lvl="1"/>
            <a:r>
              <a:rPr lang="en-US" sz="1800" dirty="0" err="1"/>
              <a:t>Pollcast</a:t>
            </a:r>
            <a:r>
              <a:rPr lang="en-US" sz="1800" dirty="0"/>
              <a:t> (</a:t>
            </a:r>
            <a:r>
              <a:rPr lang="ja-JP" altLang="en-US" sz="1800" dirty="0">
                <a:ea typeface="ＭＳ Ｐゴシック" pitchFamily="1" charset="-128"/>
              </a:rPr>
              <a:t>“</a:t>
            </a:r>
            <a:r>
              <a:rPr lang="en-US" altLang="ja-JP" sz="1800" dirty="0" err="1"/>
              <a:t>Pollcast</a:t>
            </a:r>
            <a:r>
              <a:rPr lang="ja-JP" altLang="en-US" sz="1800" dirty="0">
                <a:ea typeface="ＭＳ Ｐゴシック" pitchFamily="1" charset="-128"/>
              </a:rPr>
              <a:t>”</a:t>
            </a:r>
            <a:r>
              <a:rPr lang="en-US" altLang="ja-JP" sz="1800" dirty="0"/>
              <a:t>, </a:t>
            </a:r>
            <a:r>
              <a:rPr lang="en-US" altLang="ja-JP" sz="1800" dirty="0" err="1"/>
              <a:t>Demirbas</a:t>
            </a:r>
            <a:r>
              <a:rPr lang="en-US" altLang="ja-JP" sz="1800" dirty="0"/>
              <a:t> et al., INFOCOM</a:t>
            </a:r>
            <a:r>
              <a:rPr lang="ja-JP" altLang="en-US" sz="1800" dirty="0">
                <a:ea typeface="ＭＳ Ｐゴシック" pitchFamily="1" charset="-128"/>
              </a:rPr>
              <a:t>’</a:t>
            </a:r>
            <a:r>
              <a:rPr lang="en-US" altLang="ja-JP" sz="1800" dirty="0"/>
              <a:t>08) </a:t>
            </a:r>
          </a:p>
          <a:p>
            <a:pPr lvl="1"/>
            <a:r>
              <a:rPr lang="en-US" sz="1800" dirty="0" err="1"/>
              <a:t>Anycast</a:t>
            </a:r>
            <a:r>
              <a:rPr lang="en-US" sz="1800" dirty="0"/>
              <a:t> (</a:t>
            </a:r>
            <a:r>
              <a:rPr lang="ja-JP" altLang="en-US" sz="1800" dirty="0">
                <a:ea typeface="ＭＳ Ｐゴシック" pitchFamily="1" charset="-128"/>
              </a:rPr>
              <a:t>“</a:t>
            </a:r>
            <a:r>
              <a:rPr lang="en-US" altLang="ja-JP" sz="1800" dirty="0" err="1"/>
              <a:t>Backcast</a:t>
            </a:r>
            <a:r>
              <a:rPr lang="ja-JP" altLang="en-US" sz="1800" dirty="0">
                <a:ea typeface="ＭＳ Ｐゴシック" pitchFamily="1" charset="-128"/>
              </a:rPr>
              <a:t>”</a:t>
            </a:r>
            <a:r>
              <a:rPr lang="en-US" altLang="ja-JP" sz="1800" dirty="0"/>
              <a:t>, </a:t>
            </a:r>
            <a:r>
              <a:rPr lang="en-US" altLang="ja-JP" sz="1800" dirty="0" err="1"/>
              <a:t>Dutta</a:t>
            </a:r>
            <a:r>
              <a:rPr lang="en-US" altLang="ja-JP" sz="1800" dirty="0"/>
              <a:t> et al., </a:t>
            </a:r>
            <a:r>
              <a:rPr lang="en-US" altLang="ja-JP" sz="1800" dirty="0" err="1"/>
              <a:t>HotNets</a:t>
            </a:r>
            <a:r>
              <a:rPr lang="ja-JP" altLang="en-US" sz="1800" dirty="0">
                <a:ea typeface="ＭＳ Ｐゴシック" pitchFamily="1" charset="-128"/>
              </a:rPr>
              <a:t>’</a:t>
            </a:r>
            <a:r>
              <a:rPr lang="en-US" altLang="ja-JP" sz="1800" dirty="0"/>
              <a:t>08) </a:t>
            </a:r>
            <a:endParaRPr lang="en-US" sz="1800" dirty="0"/>
          </a:p>
          <a:p>
            <a:endParaRPr lang="fr-FR" b="0" dirty="0"/>
          </a:p>
          <a:p>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16</a:t>
            </a:fld>
            <a:endParaRPr lang="en-US"/>
          </a:p>
        </p:txBody>
      </p:sp>
    </p:spTree>
    <p:extLst>
      <p:ext uri="{BB962C8B-B14F-4D97-AF65-F5344CB8AC3E}">
        <p14:creationId xmlns:p14="http://schemas.microsoft.com/office/powerpoint/2010/main" val="292002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Bluetooth Low Energy – A MAC convergence for non-mesh applications</a:t>
            </a:r>
            <a:endParaRPr lang="en-US" dirty="0"/>
          </a:p>
        </p:txBody>
      </p:sp>
      <p:sp>
        <p:nvSpPr>
          <p:cNvPr id="3" name="Content Placeholder 2"/>
          <p:cNvSpPr>
            <a:spLocks noGrp="1"/>
          </p:cNvSpPr>
          <p:nvPr>
            <p:ph idx="1"/>
          </p:nvPr>
        </p:nvSpPr>
        <p:spPr/>
        <p:txBody>
          <a:bodyPr>
            <a:normAutofit/>
          </a:bodyPr>
          <a:lstStyle/>
          <a:p>
            <a:r>
              <a:rPr lang="en-US" dirty="0" smtClean="0"/>
              <a:t>BLE doesn’t mesh, but many applications don’t need mesh – especially [primarily] collection-based ones</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63600" y="2659184"/>
            <a:ext cx="7213600" cy="3949700"/>
          </a:xfrm>
          <a:prstGeom prst="rect">
            <a:avLst/>
          </a:prstGeom>
        </p:spPr>
      </p:pic>
      <p:sp>
        <p:nvSpPr>
          <p:cNvPr id="5" name="Slide Number Placeholder 4"/>
          <p:cNvSpPr>
            <a:spLocks noGrp="1"/>
          </p:cNvSpPr>
          <p:nvPr>
            <p:ph type="sldNum" sz="quarter" idx="12"/>
          </p:nvPr>
        </p:nvSpPr>
        <p:spPr/>
        <p:txBody>
          <a:bodyPr/>
          <a:lstStyle/>
          <a:p>
            <a:fld id="{1EFC5F69-8BF1-6F41-953B-C5277B3964C7}" type="slidenum">
              <a:rPr lang="en-US" smtClean="0"/>
              <a:t>17</a:t>
            </a:fld>
            <a:endParaRPr lang="en-US"/>
          </a:p>
        </p:txBody>
      </p:sp>
    </p:spTree>
    <p:extLst>
      <p:ext uri="{BB962C8B-B14F-4D97-AF65-F5344CB8AC3E}">
        <p14:creationId xmlns:p14="http://schemas.microsoft.com/office/powerpoint/2010/main" val="38529617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BLE as a backhaul for Personal Area Networks</a:t>
            </a:r>
            <a:endParaRPr lang="en-US" dirty="0"/>
          </a:p>
        </p:txBody>
      </p:sp>
      <p:sp>
        <p:nvSpPr>
          <p:cNvPr id="3" name="Content Placeholder 2"/>
          <p:cNvSpPr>
            <a:spLocks noGrp="1"/>
          </p:cNvSpPr>
          <p:nvPr>
            <p:ph idx="1"/>
          </p:nvPr>
        </p:nvSpPr>
        <p:spPr/>
        <p:txBody>
          <a:bodyPr>
            <a:normAutofit lnSpcReduction="10000"/>
          </a:bodyPr>
          <a:lstStyle/>
          <a:p>
            <a:r>
              <a:rPr lang="en-US" dirty="0" smtClean="0"/>
              <a:t>This is in commercial technology now</a:t>
            </a:r>
          </a:p>
          <a:p>
            <a:endParaRPr lang="en-US" dirty="0"/>
          </a:p>
          <a:p>
            <a:endParaRPr lang="en-US" dirty="0" smtClean="0"/>
          </a:p>
          <a:p>
            <a:endParaRPr lang="en-US" dirty="0"/>
          </a:p>
          <a:p>
            <a:r>
              <a:rPr lang="en-US" dirty="0" smtClean="0"/>
              <a:t>Apps are emerging to provide other services as well</a:t>
            </a:r>
          </a:p>
          <a:p>
            <a:endParaRPr lang="en-US" dirty="0"/>
          </a:p>
          <a:p>
            <a:endParaRPr lang="en-US" dirty="0" smtClean="0"/>
          </a:p>
          <a:p>
            <a:endParaRPr lang="en-US" dirty="0" smtClean="0"/>
          </a:p>
          <a:p>
            <a:r>
              <a:rPr lang="en-US" dirty="0" smtClean="0"/>
              <a:t>Can </a:t>
            </a:r>
            <a:r>
              <a:rPr lang="en-US" dirty="0"/>
              <a:t>this network reliably provide other, more demanding applications (e.g. firmware updates? + different class of trust for this application)</a:t>
            </a:r>
          </a:p>
          <a:p>
            <a:endParaRPr lang="en-US" dirty="0"/>
          </a:p>
        </p:txBody>
      </p:sp>
      <p:pic>
        <p:nvPicPr>
          <p:cNvPr id="4" name="Picture 3" descr="Screen Shot 2014-08-10 at 16.52.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1" y="3824100"/>
            <a:ext cx="3057770" cy="1155275"/>
          </a:xfrm>
          <a:prstGeom prst="rect">
            <a:avLst/>
          </a:prstGeom>
        </p:spPr>
      </p:pic>
      <p:pic>
        <p:nvPicPr>
          <p:cNvPr id="5" name="Picture 4"/>
          <p:cNvPicPr>
            <a:picLocks noChangeAspect="1"/>
          </p:cNvPicPr>
          <p:nvPr/>
        </p:nvPicPr>
        <p:blipFill>
          <a:blip r:embed="rId3"/>
          <a:stretch>
            <a:fillRect/>
          </a:stretch>
        </p:blipFill>
        <p:spPr>
          <a:xfrm>
            <a:off x="2030046" y="1664676"/>
            <a:ext cx="5001847" cy="1797921"/>
          </a:xfrm>
          <a:prstGeom prst="rect">
            <a:avLst/>
          </a:prstGeom>
        </p:spPr>
      </p:pic>
      <p:sp>
        <p:nvSpPr>
          <p:cNvPr id="6" name="Slide Number Placeholder 5"/>
          <p:cNvSpPr>
            <a:spLocks noGrp="1"/>
          </p:cNvSpPr>
          <p:nvPr>
            <p:ph type="sldNum" sz="quarter" idx="12"/>
          </p:nvPr>
        </p:nvSpPr>
        <p:spPr/>
        <p:txBody>
          <a:bodyPr/>
          <a:lstStyle/>
          <a:p>
            <a:fld id="{1EFC5F69-8BF1-6F41-953B-C5277B3964C7}" type="slidenum">
              <a:rPr lang="en-US" smtClean="0"/>
              <a:t>18</a:t>
            </a:fld>
            <a:endParaRPr lang="en-US"/>
          </a:p>
        </p:txBody>
      </p:sp>
    </p:spTree>
    <p:extLst>
      <p:ext uri="{BB962C8B-B14F-4D97-AF65-F5344CB8AC3E}">
        <p14:creationId xmlns:p14="http://schemas.microsoft.com/office/powerpoint/2010/main" val="38386359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BLE as a backhaul for general sensor networks</a:t>
            </a:r>
            <a:br>
              <a:rPr lang="en-US" dirty="0" smtClean="0"/>
            </a:br>
            <a:r>
              <a:rPr lang="en-US" dirty="0" smtClean="0"/>
              <a:t>“Reverse Data </a:t>
            </a:r>
            <a:r>
              <a:rPr lang="en-US" dirty="0" err="1" smtClean="0"/>
              <a:t>Muling</a:t>
            </a:r>
            <a:r>
              <a:rPr lang="en-US" dirty="0" smtClean="0"/>
              <a:t>”</a:t>
            </a:r>
            <a:endParaRPr lang="en-US" dirty="0"/>
          </a:p>
        </p:txBody>
      </p:sp>
      <p:sp>
        <p:nvSpPr>
          <p:cNvPr id="3" name="Content Placeholder 2"/>
          <p:cNvSpPr>
            <a:spLocks noGrp="1"/>
          </p:cNvSpPr>
          <p:nvPr>
            <p:ph idx="1"/>
          </p:nvPr>
        </p:nvSpPr>
        <p:spPr/>
        <p:txBody>
          <a:bodyPr/>
          <a:lstStyle/>
          <a:p>
            <a:r>
              <a:rPr lang="en-US" dirty="0" smtClean="0"/>
              <a:t>Can </a:t>
            </a:r>
            <a:r>
              <a:rPr lang="en-US" dirty="0"/>
              <a:t>smartphones + BLE act as a semi-universal gateway</a:t>
            </a:r>
            <a:r>
              <a:rPr lang="en-US" dirty="0" smtClean="0"/>
              <a:t>?</a:t>
            </a:r>
          </a:p>
          <a:p>
            <a:endParaRPr lang="en-US" dirty="0"/>
          </a:p>
          <a:p>
            <a:r>
              <a:rPr lang="en-US" dirty="0"/>
              <a:t>Are there security concerns with auto-connecting to arbitrary Bluetooth devices?</a:t>
            </a:r>
          </a:p>
          <a:p>
            <a:endParaRPr lang="en-US" dirty="0"/>
          </a:p>
          <a:p>
            <a:r>
              <a:rPr lang="en-US" dirty="0"/>
              <a:t>How does an embedded device trust arbitrary phones?</a:t>
            </a:r>
          </a:p>
          <a:p>
            <a:endParaRPr lang="en-US" dirty="0"/>
          </a:p>
          <a:p>
            <a:r>
              <a:rPr lang="en-US" dirty="0"/>
              <a:t>Who pays for the data? Can this run as a carrier service?</a:t>
            </a:r>
          </a:p>
          <a:p>
            <a:r>
              <a:rPr lang="en-US" dirty="0"/>
              <a:t>[Micropayments?</a:t>
            </a:r>
            <a:r>
              <a:rPr lang="en-US" dirty="0" smtClean="0"/>
              <a:t>]</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19</a:t>
            </a:fld>
            <a:endParaRPr lang="en-US"/>
          </a:p>
        </p:txBody>
      </p:sp>
    </p:spTree>
    <p:extLst>
      <p:ext uri="{BB962C8B-B14F-4D97-AF65-F5344CB8AC3E}">
        <p14:creationId xmlns:p14="http://schemas.microsoft.com/office/powerpoint/2010/main" val="39272039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3801533" cy="1371600"/>
          </a:xfrm>
        </p:spPr>
        <p:txBody>
          <a:bodyPr/>
          <a:lstStyle/>
          <a:p>
            <a:pPr algn="r"/>
            <a:r>
              <a:rPr lang="en-US" dirty="0" smtClean="0"/>
              <a:t>Pat Pannuto</a:t>
            </a:r>
            <a:endParaRPr lang="en-US" dirty="0"/>
          </a:p>
        </p:txBody>
      </p:sp>
      <p:sp>
        <p:nvSpPr>
          <p:cNvPr id="3" name="Content Placeholder 2"/>
          <p:cNvSpPr>
            <a:spLocks noGrp="1"/>
          </p:cNvSpPr>
          <p:nvPr>
            <p:ph idx="1"/>
          </p:nvPr>
        </p:nvSpPr>
        <p:spPr>
          <a:xfrm>
            <a:off x="457200" y="1752600"/>
            <a:ext cx="3818467" cy="4373563"/>
          </a:xfrm>
        </p:spPr>
        <p:txBody>
          <a:bodyPr>
            <a:normAutofit fontScale="92500" lnSpcReduction="10000"/>
          </a:bodyPr>
          <a:lstStyle/>
          <a:p>
            <a:r>
              <a:rPr lang="en-US" dirty="0" smtClean="0"/>
              <a:t>3</a:t>
            </a:r>
            <a:r>
              <a:rPr lang="en-US" baseline="30000" dirty="0" smtClean="0"/>
              <a:t>rd</a:t>
            </a:r>
            <a:r>
              <a:rPr lang="en-US" dirty="0" smtClean="0"/>
              <a:t> Year Ph.D. Student, </a:t>
            </a:r>
            <a:r>
              <a:rPr lang="en-US" b="0" dirty="0" smtClean="0"/>
              <a:t>University of Michigan</a:t>
            </a:r>
          </a:p>
          <a:p>
            <a:pPr marL="342900" indent="-342900">
              <a:buFont typeface="Arial"/>
              <a:buChar char="•"/>
            </a:pPr>
            <a:r>
              <a:rPr lang="en-US" b="0" dirty="0" smtClean="0"/>
              <a:t>BSE Computer Engineering, University of Michigan</a:t>
            </a:r>
          </a:p>
          <a:p>
            <a:pPr marL="342900" indent="-342900">
              <a:buFont typeface="Arial"/>
              <a:buChar char="•"/>
            </a:pPr>
            <a:endParaRPr lang="en-US" b="0" dirty="0"/>
          </a:p>
          <a:p>
            <a:r>
              <a:rPr lang="en-US" dirty="0" smtClean="0"/>
              <a:t>Research:</a:t>
            </a:r>
            <a:endParaRPr lang="en-US" b="0" dirty="0" smtClean="0"/>
          </a:p>
          <a:p>
            <a:pPr marL="342900" indent="-342900">
              <a:buFont typeface="Arial"/>
              <a:buChar char="•"/>
            </a:pPr>
            <a:r>
              <a:rPr lang="en-US" b="0" dirty="0" smtClean="0"/>
              <a:t>Embedded systems, wireless technology, next-generation computing technologies</a:t>
            </a:r>
          </a:p>
          <a:p>
            <a:pPr marL="342900" indent="-342900">
              <a:buFont typeface="Arial"/>
              <a:buChar char="•"/>
            </a:pPr>
            <a:r>
              <a:rPr lang="en-US" b="0" dirty="0" smtClean="0"/>
              <a:t>“Last Inch” Problem</a:t>
            </a:r>
          </a:p>
          <a:p>
            <a:r>
              <a:rPr lang="en-US" dirty="0"/>
              <a:t> </a:t>
            </a:r>
            <a:endParaRPr lang="en-US" dirty="0" smtClean="0"/>
          </a:p>
          <a:p>
            <a:r>
              <a:rPr lang="en-US" b="0" dirty="0"/>
              <a:t> </a:t>
            </a:r>
            <a:endParaRPr lang="en-US" b="0" dirty="0" smtClean="0"/>
          </a:p>
          <a:p>
            <a:endParaRPr lang="en-US" b="0" dirty="0"/>
          </a:p>
        </p:txBody>
      </p:sp>
      <p:sp>
        <p:nvSpPr>
          <p:cNvPr id="4" name="Title 1"/>
          <p:cNvSpPr txBox="1">
            <a:spLocks/>
          </p:cNvSpPr>
          <p:nvPr/>
        </p:nvSpPr>
        <p:spPr>
          <a:xfrm>
            <a:off x="4275667" y="152718"/>
            <a:ext cx="3801533" cy="1371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cap="none" spc="-60" baseline="0">
                <a:solidFill>
                  <a:schemeClr val="tx2"/>
                </a:solidFill>
                <a:latin typeface="+mj-lt"/>
                <a:ea typeface="+mj-ea"/>
                <a:cs typeface="+mj-cs"/>
              </a:defRPr>
            </a:lvl1pPr>
          </a:lstStyle>
          <a:p>
            <a:r>
              <a:rPr lang="en-US" dirty="0" err="1" smtClean="0"/>
              <a:t>Prabal</a:t>
            </a:r>
            <a:r>
              <a:rPr lang="en-US" dirty="0"/>
              <a:t> </a:t>
            </a:r>
            <a:r>
              <a:rPr lang="en-US" dirty="0" err="1" smtClean="0"/>
              <a:t>Dutta</a:t>
            </a:r>
            <a:endParaRPr lang="en-US" dirty="0"/>
          </a:p>
        </p:txBody>
      </p:sp>
      <p:sp>
        <p:nvSpPr>
          <p:cNvPr id="5" name="Oval 4"/>
          <p:cNvSpPr/>
          <p:nvPr/>
        </p:nvSpPr>
        <p:spPr>
          <a:xfrm>
            <a:off x="7429859" y="152718"/>
            <a:ext cx="1294681" cy="1294681"/>
          </a:xfrm>
          <a:prstGeom prst="ellipse">
            <a:avLst/>
          </a:prstGeom>
          <a:blipFill rotWithShape="1">
            <a:blip r:embed="rId3"/>
            <a:srcRect/>
            <a:stretch>
              <a:fillRect l="-5000" r="-11666"/>
            </a:stretch>
          </a:blipFill>
          <a:ln>
            <a:solidFill>
              <a:schemeClr val="tx2">
                <a:alpha val="55000"/>
              </a:schemeClr>
            </a:solidFill>
          </a:ln>
          <a:effectLst>
            <a:glow rad="101600">
              <a:schemeClr val="tx2">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txBox="1">
            <a:spLocks/>
          </p:cNvSpPr>
          <p:nvPr/>
        </p:nvSpPr>
        <p:spPr>
          <a:xfrm>
            <a:off x="4428067" y="1752600"/>
            <a:ext cx="3944164" cy="4373563"/>
          </a:xfrm>
          <a:prstGeom prst="rect">
            <a:avLst/>
          </a:prstGeom>
        </p:spPr>
        <p:txBody>
          <a:bodyPr vert="horz" lIns="91440" tIns="45720" rIns="91440" bIns="45720" rtlCol="0">
            <a:normAutofit fontScale="92500"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Lucida Grande"/>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t>Assistant Professor,    </a:t>
            </a:r>
            <a:r>
              <a:rPr lang="en-US" b="0" dirty="0" smtClean="0"/>
              <a:t>University of Michigan</a:t>
            </a:r>
          </a:p>
          <a:p>
            <a:pPr marL="342900" indent="-342900">
              <a:buFont typeface="Arial"/>
              <a:buChar char="•"/>
            </a:pPr>
            <a:r>
              <a:rPr lang="en-US" b="0" dirty="0" smtClean="0"/>
              <a:t>Ph.D. in CS from Berkeley, 2009</a:t>
            </a:r>
          </a:p>
          <a:p>
            <a:pPr marL="342900" indent="-342900">
              <a:buFont typeface="Arial"/>
              <a:buChar char="•"/>
            </a:pPr>
            <a:endParaRPr lang="en-US" b="0" dirty="0"/>
          </a:p>
          <a:p>
            <a:r>
              <a:rPr lang="en-US" dirty="0" smtClean="0"/>
              <a:t>Research:</a:t>
            </a:r>
          </a:p>
          <a:p>
            <a:pPr marL="342900" indent="-342900">
              <a:buFont typeface="Arial"/>
              <a:buChar char="•"/>
            </a:pPr>
            <a:r>
              <a:rPr lang="en-US" b="0" dirty="0" smtClean="0"/>
              <a:t>Networked embedded systems with applications to health, energy, and the environment</a:t>
            </a:r>
          </a:p>
          <a:p>
            <a:pPr marL="342900" indent="-342900">
              <a:buFont typeface="Arial"/>
              <a:buChar char="•"/>
            </a:pPr>
            <a:endParaRPr lang="en-US" b="0" dirty="0"/>
          </a:p>
          <a:p>
            <a:r>
              <a:rPr lang="en-US" i="1" dirty="0" smtClean="0"/>
              <a:t>Regrets he cannot be here</a:t>
            </a:r>
            <a:endParaRPr lang="en-US" b="0" i="1" dirty="0" smtClean="0"/>
          </a:p>
          <a:p>
            <a:r>
              <a:rPr lang="en-US" b="0" dirty="0" smtClean="0"/>
              <a:t>Hosting a DARPA ISAT workshop</a:t>
            </a:r>
            <a:endParaRPr lang="en-US" dirty="0" smtClean="0"/>
          </a:p>
        </p:txBody>
      </p:sp>
      <p:sp>
        <p:nvSpPr>
          <p:cNvPr id="7" name="Oval 6"/>
          <p:cNvSpPr/>
          <p:nvPr/>
        </p:nvSpPr>
        <p:spPr>
          <a:xfrm>
            <a:off x="222738" y="152718"/>
            <a:ext cx="1294681" cy="1294681"/>
          </a:xfrm>
          <a:prstGeom prst="ellipse">
            <a:avLst/>
          </a:prstGeom>
          <a:blipFill rotWithShape="1">
            <a:blip r:embed="rId4"/>
            <a:srcRect/>
            <a:stretch>
              <a:fillRect/>
            </a:stretch>
          </a:blipFill>
          <a:ln>
            <a:solidFill>
              <a:schemeClr val="tx2">
                <a:alpha val="55000"/>
              </a:schemeClr>
            </a:solidFill>
          </a:ln>
          <a:effectLst>
            <a:glow rad="101600">
              <a:schemeClr val="tx2">
                <a:alpha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4288040" y="0"/>
            <a:ext cx="0" cy="6858000"/>
          </a:xfrm>
          <a:prstGeom prst="line">
            <a:avLst/>
          </a:prstGeom>
          <a:ln w="12700" cmpd="sng">
            <a:solidFill>
              <a:schemeClr val="bg1">
                <a:lumMod val="65000"/>
              </a:schemeClr>
            </a:solidFill>
            <a:prstDash val="lgDash"/>
          </a:ln>
        </p:spPr>
        <p:style>
          <a:lnRef idx="2">
            <a:schemeClr val="accent1"/>
          </a:lnRef>
          <a:fillRef idx="0">
            <a:schemeClr val="accent1"/>
          </a:fillRef>
          <a:effectRef idx="1">
            <a:schemeClr val="accent1"/>
          </a:effectRef>
          <a:fontRef idx="minor">
            <a:schemeClr val="tx1"/>
          </a:fontRef>
        </p:style>
      </p:cxnSp>
      <p:sp>
        <p:nvSpPr>
          <p:cNvPr id="8" name="Slide Number Placeholder 7"/>
          <p:cNvSpPr>
            <a:spLocks noGrp="1"/>
          </p:cNvSpPr>
          <p:nvPr>
            <p:ph type="sldNum" sz="quarter" idx="12"/>
          </p:nvPr>
        </p:nvSpPr>
        <p:spPr/>
        <p:txBody>
          <a:bodyPr/>
          <a:lstStyle/>
          <a:p>
            <a:fld id="{1EFC5F69-8BF1-6F41-953B-C5277B3964C7}" type="slidenum">
              <a:rPr lang="en-US" smtClean="0"/>
              <a:t>2</a:t>
            </a:fld>
            <a:endParaRPr lang="en-US"/>
          </a:p>
        </p:txBody>
      </p:sp>
    </p:spTree>
    <p:extLst>
      <p:ext uri="{BB962C8B-B14F-4D97-AF65-F5344CB8AC3E}">
        <p14:creationId xmlns:p14="http://schemas.microsoft.com/office/powerpoint/2010/main" val="3069074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gateway problem is a fundamental problem</a:t>
            </a:r>
            <a:endParaRPr lang="en-US" dirty="0"/>
          </a:p>
        </p:txBody>
      </p:sp>
      <p:sp>
        <p:nvSpPr>
          <p:cNvPr id="3" name="Content Placeholder 2"/>
          <p:cNvSpPr>
            <a:spLocks noGrp="1"/>
          </p:cNvSpPr>
          <p:nvPr>
            <p:ph idx="1"/>
          </p:nvPr>
        </p:nvSpPr>
        <p:spPr/>
        <p:txBody>
          <a:bodyPr/>
          <a:lstStyle/>
          <a:p>
            <a:r>
              <a:rPr lang="en-US" dirty="0" smtClean="0"/>
              <a:t>Low-power </a:t>
            </a:r>
            <a:r>
              <a:rPr lang="en-US" dirty="0" err="1" smtClean="0"/>
              <a:t>IoT</a:t>
            </a:r>
            <a:r>
              <a:rPr lang="en-US" dirty="0" smtClean="0"/>
              <a:t> devices require low-power networks</a:t>
            </a:r>
          </a:p>
          <a:p>
            <a:pPr marL="342900" indent="-342900">
              <a:buFont typeface="Arial"/>
              <a:buChar char="•"/>
            </a:pPr>
            <a:r>
              <a:rPr lang="en-US" b="0" dirty="0" smtClean="0"/>
              <a:t>Which by their nature have limited range</a:t>
            </a:r>
          </a:p>
          <a:p>
            <a:endParaRPr lang="en-US" dirty="0" smtClean="0"/>
          </a:p>
          <a:p>
            <a:r>
              <a:rPr lang="en-US" dirty="0" smtClean="0"/>
              <a:t>Something (gateway) must bridge a low-power network</a:t>
            </a:r>
          </a:p>
          <a:p>
            <a:pPr marL="342900" indent="-342900">
              <a:buFont typeface="Arial"/>
              <a:buChar char="•"/>
            </a:pPr>
            <a:r>
              <a:rPr lang="en-US" b="0" dirty="0" smtClean="0"/>
              <a:t>It is part of the architecture for good reason</a:t>
            </a:r>
          </a:p>
          <a:p>
            <a:pPr marL="342900" indent="-342900">
              <a:buFont typeface="Arial"/>
              <a:buChar char="•"/>
            </a:pPr>
            <a:r>
              <a:rPr lang="en-US" b="0" dirty="0" smtClean="0"/>
              <a:t>But it is burdensome in practice to </a:t>
            </a:r>
            <a:r>
              <a:rPr lang="en-US" b="0" dirty="0" smtClean="0"/>
              <a:t>deploy</a:t>
            </a:r>
          </a:p>
          <a:p>
            <a:pPr marL="342900" indent="-342900">
              <a:buFont typeface="Arial"/>
              <a:buChar char="•"/>
            </a:pPr>
            <a:endParaRPr lang="en-US" b="0" dirty="0"/>
          </a:p>
          <a:p>
            <a:r>
              <a:rPr lang="en-US" dirty="0" smtClean="0"/>
              <a:t>One Potential Plus</a:t>
            </a:r>
            <a:endParaRPr lang="en-US" b="0" dirty="0" smtClean="0"/>
          </a:p>
          <a:p>
            <a:pPr marL="342900" indent="-342900">
              <a:buFont typeface="Arial"/>
              <a:buChar char="•"/>
            </a:pPr>
            <a:r>
              <a:rPr lang="en-US" b="0" dirty="0" smtClean="0"/>
              <a:t>Gateway as a privacy-preserving bottleneck</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20</a:t>
            </a:fld>
            <a:endParaRPr lang="en-US"/>
          </a:p>
        </p:txBody>
      </p:sp>
    </p:spTree>
    <p:extLst>
      <p:ext uri="{BB962C8B-B14F-4D97-AF65-F5344CB8AC3E}">
        <p14:creationId xmlns:p14="http://schemas.microsoft.com/office/powerpoint/2010/main" val="305234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Gateway Problem</a:t>
            </a:r>
            <a:br>
              <a:rPr lang="en-US" dirty="0" smtClean="0"/>
            </a:br>
            <a:r>
              <a:rPr lang="en-US" dirty="0" smtClean="0"/>
              <a:t>Nest Google Gets It</a:t>
            </a:r>
            <a:endParaRPr lang="en-US" dirty="0"/>
          </a:p>
        </p:txBody>
      </p:sp>
      <p:pic>
        <p:nvPicPr>
          <p:cNvPr id="5" name="Picture 4"/>
          <p:cNvPicPr>
            <a:picLocks noChangeAspect="1"/>
          </p:cNvPicPr>
          <p:nvPr/>
        </p:nvPicPr>
        <p:blipFill>
          <a:blip r:embed="rId2"/>
          <a:stretch>
            <a:fillRect/>
          </a:stretch>
        </p:blipFill>
        <p:spPr>
          <a:xfrm>
            <a:off x="0" y="5200972"/>
            <a:ext cx="9048750" cy="981075"/>
          </a:xfrm>
          <a:prstGeom prst="rect">
            <a:avLst/>
          </a:prstGeom>
        </p:spPr>
      </p:pic>
      <p:pic>
        <p:nvPicPr>
          <p:cNvPr id="1026" name="Picture 2" descr="http://www.lightpublic.com/wp-content/uploads/2013/10/nest-smoke-detecto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546" y="1524318"/>
            <a:ext cx="4111642" cy="37563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40300" y="6238376"/>
            <a:ext cx="6853799" cy="461665"/>
          </a:xfrm>
          <a:prstGeom prst="rect">
            <a:avLst/>
          </a:prstGeom>
          <a:noFill/>
        </p:spPr>
        <p:txBody>
          <a:bodyPr wrap="none" rtlCol="0">
            <a:spAutoFit/>
          </a:bodyPr>
          <a:lstStyle/>
          <a:p>
            <a:r>
              <a:rPr lang="en-US" sz="2400" b="1" dirty="0">
                <a:solidFill>
                  <a:srgbClr val="FF0000"/>
                </a:solidFill>
              </a:rPr>
              <a:t>Nest Products are Trojan Horse </a:t>
            </a:r>
            <a:r>
              <a:rPr lang="en-US" sz="2400" b="1" dirty="0" err="1">
                <a:solidFill>
                  <a:srgbClr val="FF0000"/>
                </a:solidFill>
              </a:rPr>
              <a:t>IoT</a:t>
            </a:r>
            <a:r>
              <a:rPr lang="en-US" sz="2400" b="1" dirty="0">
                <a:solidFill>
                  <a:srgbClr val="FF0000"/>
                </a:solidFill>
              </a:rPr>
              <a:t> Gateways</a:t>
            </a:r>
          </a:p>
        </p:txBody>
      </p:sp>
      <p:sp>
        <p:nvSpPr>
          <p:cNvPr id="7" name="Oval 6"/>
          <p:cNvSpPr/>
          <p:nvPr/>
        </p:nvSpPr>
        <p:spPr>
          <a:xfrm>
            <a:off x="4105341" y="5628447"/>
            <a:ext cx="3399045" cy="3433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13956" y="1267547"/>
            <a:ext cx="1122505"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EFC5F69-8BF1-6F41-953B-C5277B3964C7}" type="slidenum">
              <a:rPr lang="en-US" smtClean="0"/>
              <a:t>21</a:t>
            </a:fld>
            <a:endParaRPr lang="en-US"/>
          </a:p>
        </p:txBody>
      </p:sp>
    </p:spTree>
    <p:extLst>
      <p:ext uri="{BB962C8B-B14F-4D97-AF65-F5344CB8AC3E}">
        <p14:creationId xmlns:p14="http://schemas.microsoft.com/office/powerpoint/2010/main" val="452690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for burdening the </a:t>
            </a:r>
            <a:r>
              <a:rPr lang="en-US" dirty="0"/>
              <a:t>gateway node: Masking less-performant, less-reliable low-power networks</a:t>
            </a:r>
          </a:p>
        </p:txBody>
      </p:sp>
      <p:pic>
        <p:nvPicPr>
          <p:cNvPr id="5" name="Picture 8" descr="http://jaasdotco.files.wordpress.com/2013/12/hu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522" y="3277422"/>
            <a:ext cx="1492478" cy="111777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domstechblog.com/wp-content/uploads/2013/04/th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6725"/>
            <a:ext cx="1939925" cy="1379166"/>
          </a:xfrm>
          <a:prstGeom prst="rect">
            <a:avLst/>
          </a:prstGeom>
          <a:noFill/>
          <a:extLst>
            <a:ext uri="{909E8E84-426E-40dd-AFC4-6F175D3DCCD1}">
              <a14:hiddenFill xmlns:a14="http://schemas.microsoft.com/office/drawing/2010/main">
                <a:solidFill>
                  <a:srgbClr val="FFFFFF"/>
                </a:solidFill>
              </a14:hiddenFill>
            </a:ext>
          </a:extLst>
        </p:spPr>
      </p:pic>
      <p:sp>
        <p:nvSpPr>
          <p:cNvPr id="7" name="Left-Right Arrow 6"/>
          <p:cNvSpPr/>
          <p:nvPr/>
        </p:nvSpPr>
        <p:spPr>
          <a:xfrm>
            <a:off x="2139493" y="3744233"/>
            <a:ext cx="65405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5" name="Picture 4" descr="http://g-ec2.images-amazon.com/images/G/01/th/aplus/philips/philips-hue-431650-bulb-single-lg._V370602166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070" y="1805261"/>
            <a:ext cx="1153228" cy="1488036"/>
          </a:xfrm>
          <a:prstGeom prst="rect">
            <a:avLst/>
          </a:prstGeom>
          <a:noFill/>
          <a:extLst>
            <a:ext uri="{909E8E84-426E-40dd-AFC4-6F175D3DCCD1}">
              <a14:hiddenFill xmlns:a14="http://schemas.microsoft.com/office/drawing/2010/main">
                <a:solidFill>
                  <a:srgbClr val="FFFFFF"/>
                </a:solidFill>
              </a14:hiddenFill>
            </a:ext>
          </a:extLst>
        </p:spPr>
      </p:pic>
      <p:sp>
        <p:nvSpPr>
          <p:cNvPr id="17" name="Left-Right Arrow 16"/>
          <p:cNvSpPr/>
          <p:nvPr/>
        </p:nvSpPr>
        <p:spPr>
          <a:xfrm rot="19800000">
            <a:off x="4685810" y="2862109"/>
            <a:ext cx="111104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TextBox 13"/>
          <p:cNvSpPr txBox="1"/>
          <p:nvPr/>
        </p:nvSpPr>
        <p:spPr>
          <a:xfrm>
            <a:off x="215224" y="1997952"/>
            <a:ext cx="2979985" cy="1477328"/>
          </a:xfrm>
          <a:prstGeom prst="rect">
            <a:avLst/>
          </a:prstGeom>
          <a:noFill/>
        </p:spPr>
        <p:txBody>
          <a:bodyPr wrap="square" rtlCol="0">
            <a:spAutoFit/>
          </a:bodyPr>
          <a:lstStyle/>
          <a:p>
            <a:r>
              <a:rPr lang="en-US" b="1" dirty="0" smtClean="0"/>
              <a:t>The Internet</a:t>
            </a:r>
          </a:p>
          <a:p>
            <a:pPr marL="285750" indent="-285750">
              <a:buFont typeface="Arial" panose="020B0604020202020204" pitchFamily="34" charset="0"/>
              <a:buChar char="•"/>
            </a:pPr>
            <a:r>
              <a:rPr lang="en-US" dirty="0" smtClean="0"/>
              <a:t>High bandwidth</a:t>
            </a:r>
          </a:p>
          <a:p>
            <a:pPr marL="285750" indent="-285750">
              <a:buFont typeface="Arial" panose="020B0604020202020204" pitchFamily="34" charset="0"/>
              <a:buChar char="•"/>
            </a:pPr>
            <a:r>
              <a:rPr lang="en-US" dirty="0" smtClean="0"/>
              <a:t>Reasonably low latency</a:t>
            </a:r>
          </a:p>
          <a:p>
            <a:pPr marL="285750" indent="-285750">
              <a:buFont typeface="Arial" panose="020B0604020202020204" pitchFamily="34" charset="0"/>
              <a:buChar char="•"/>
            </a:pPr>
            <a:r>
              <a:rPr lang="en-US" dirty="0" smtClean="0"/>
              <a:t>Reliable</a:t>
            </a:r>
          </a:p>
          <a:p>
            <a:pPr marL="285750" indent="-285750">
              <a:buFont typeface="Arial" panose="020B0604020202020204" pitchFamily="34" charset="0"/>
              <a:buChar char="•"/>
            </a:pPr>
            <a:endParaRPr lang="en-US" dirty="0"/>
          </a:p>
        </p:txBody>
      </p:sp>
      <p:pic>
        <p:nvPicPr>
          <p:cNvPr id="19" name="Picture 4" descr="http://g-ec2.images-amazon.com/images/G/01/th/aplus/philips/philips-hue-431650-bulb-single-lg._V370602166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7749" y="1805261"/>
            <a:ext cx="1105070" cy="1425897"/>
          </a:xfrm>
          <a:prstGeom prst="rect">
            <a:avLst/>
          </a:prstGeom>
          <a:noFill/>
          <a:extLst>
            <a:ext uri="{909E8E84-426E-40dd-AFC4-6F175D3DCCD1}">
              <a14:hiddenFill xmlns:a14="http://schemas.microsoft.com/office/drawing/2010/main">
                <a:solidFill>
                  <a:srgbClr val="FFFFFF"/>
                </a:solidFill>
              </a14:hiddenFill>
            </a:ext>
          </a:extLst>
        </p:spPr>
      </p:pic>
      <p:sp>
        <p:nvSpPr>
          <p:cNvPr id="20" name="Left-Right Arrow 19"/>
          <p:cNvSpPr/>
          <p:nvPr/>
        </p:nvSpPr>
        <p:spPr>
          <a:xfrm>
            <a:off x="6763504" y="2426135"/>
            <a:ext cx="111104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6" name="Picture 4" descr="http://lab11.eecs.umich.edu/content/pcb/atum/a/atu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5723076" y="4663390"/>
            <a:ext cx="1141894" cy="113390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lab11.eecs.umich.edu/content/pcb/atum/a/atu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7724924" y="4663390"/>
            <a:ext cx="1141894" cy="1133901"/>
          </a:xfrm>
          <a:prstGeom prst="rect">
            <a:avLst/>
          </a:prstGeom>
          <a:noFill/>
          <a:extLst>
            <a:ext uri="{909E8E84-426E-40dd-AFC4-6F175D3DCCD1}">
              <a14:hiddenFill xmlns:a14="http://schemas.microsoft.com/office/drawing/2010/main">
                <a:solidFill>
                  <a:srgbClr val="FFFFFF"/>
                </a:solidFill>
              </a14:hiddenFill>
            </a:ext>
          </a:extLst>
        </p:spPr>
      </p:pic>
      <p:sp>
        <p:nvSpPr>
          <p:cNvPr id="24" name="Left-Right Arrow 23"/>
          <p:cNvSpPr/>
          <p:nvPr/>
        </p:nvSpPr>
        <p:spPr>
          <a:xfrm rot="2700000">
            <a:off x="4560455" y="4534971"/>
            <a:ext cx="1124310" cy="18415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Left-Right Arrow 24"/>
          <p:cNvSpPr/>
          <p:nvPr/>
        </p:nvSpPr>
        <p:spPr>
          <a:xfrm>
            <a:off x="6958432" y="5138265"/>
            <a:ext cx="674270" cy="18415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TextBox 2"/>
          <p:cNvSpPr txBox="1"/>
          <p:nvPr/>
        </p:nvSpPr>
        <p:spPr>
          <a:xfrm>
            <a:off x="5986049" y="3220304"/>
            <a:ext cx="3338391" cy="1754326"/>
          </a:xfrm>
          <a:prstGeom prst="rect">
            <a:avLst/>
          </a:prstGeom>
          <a:noFill/>
        </p:spPr>
        <p:txBody>
          <a:bodyPr wrap="square" rtlCol="0">
            <a:spAutoFit/>
          </a:bodyPr>
          <a:lstStyle/>
          <a:p>
            <a:r>
              <a:rPr lang="en-US" b="1" dirty="0" smtClean="0"/>
              <a:t>Low Power Networking</a:t>
            </a:r>
          </a:p>
          <a:p>
            <a:r>
              <a:rPr lang="en-US" b="1" dirty="0" smtClean="0"/>
              <a:t>Battery-backed</a:t>
            </a:r>
            <a:endParaRPr lang="en-US" b="1" dirty="0"/>
          </a:p>
          <a:p>
            <a:pPr marL="285750" indent="-285750">
              <a:buFont typeface="Arial" panose="020B0604020202020204" pitchFamily="34" charset="0"/>
              <a:buChar char="•"/>
            </a:pPr>
            <a:r>
              <a:rPr lang="en-US" dirty="0" smtClean="0"/>
              <a:t>Less bandwidth</a:t>
            </a:r>
          </a:p>
          <a:p>
            <a:pPr marL="285750" indent="-285750">
              <a:buFont typeface="Arial" panose="020B0604020202020204" pitchFamily="34" charset="0"/>
              <a:buChar char="•"/>
            </a:pPr>
            <a:r>
              <a:rPr lang="en-US" dirty="0" smtClean="0"/>
              <a:t>Higher </a:t>
            </a:r>
            <a:r>
              <a:rPr lang="en-US" dirty="0"/>
              <a:t>latency </a:t>
            </a:r>
          </a:p>
          <a:p>
            <a:pPr marL="285750" indent="-285750">
              <a:buFont typeface="Arial" panose="020B0604020202020204" pitchFamily="34" charset="0"/>
              <a:buChar char="•"/>
            </a:pPr>
            <a:r>
              <a:rPr lang="en-US" dirty="0"/>
              <a:t>Unreliable</a:t>
            </a:r>
          </a:p>
          <a:p>
            <a:endParaRPr lang="en-US" dirty="0"/>
          </a:p>
        </p:txBody>
      </p:sp>
      <p:pic>
        <p:nvPicPr>
          <p:cNvPr id="26" name="Picture 25" descr="monjolo_solar_tilted_1000x468.jpg"/>
          <p:cNvPicPr>
            <a:picLocks noChangeAspect="1"/>
          </p:cNvPicPr>
          <p:nvPr/>
        </p:nvPicPr>
        <p:blipFill>
          <a:blip r:embed="rId6">
            <a:clrChange>
              <a:clrFrom>
                <a:srgbClr val="FFFFFF"/>
              </a:clrFrom>
              <a:clrTo>
                <a:srgbClr val="FFFFFF">
                  <a:alpha val="0"/>
                </a:srgbClr>
              </a:clrTo>
            </a:clrChange>
          </a:blip>
          <a:stretch>
            <a:fillRect/>
          </a:stretch>
        </p:blipFill>
        <p:spPr>
          <a:xfrm>
            <a:off x="4714198" y="5913353"/>
            <a:ext cx="1094897" cy="512473"/>
          </a:xfrm>
          <a:prstGeom prst="rect">
            <a:avLst/>
          </a:prstGeom>
        </p:spPr>
      </p:pic>
      <p:pic>
        <p:nvPicPr>
          <p:cNvPr id="27" name="Picture 26" descr="splitcore_dual_stack_605x1000.jpg"/>
          <p:cNvPicPr>
            <a:picLocks noChangeAspect="1"/>
          </p:cNvPicPr>
          <p:nvPr/>
        </p:nvPicPr>
        <p:blipFill>
          <a:blip r:embed="rId7">
            <a:clrChange>
              <a:clrFrom>
                <a:srgbClr val="FEFEFE"/>
              </a:clrFrom>
              <a:clrTo>
                <a:srgbClr val="FEFEFE">
                  <a:alpha val="0"/>
                </a:srgbClr>
              </a:clrTo>
            </a:clrChange>
          </a:blip>
          <a:stretch>
            <a:fillRect/>
          </a:stretch>
        </p:blipFill>
        <p:spPr>
          <a:xfrm>
            <a:off x="3861179" y="5705308"/>
            <a:ext cx="561868" cy="928565"/>
          </a:xfrm>
          <a:prstGeom prst="rect">
            <a:avLst/>
          </a:prstGeom>
        </p:spPr>
      </p:pic>
      <p:sp>
        <p:nvSpPr>
          <p:cNvPr id="6" name="Down Arrow 5"/>
          <p:cNvSpPr/>
          <p:nvPr/>
        </p:nvSpPr>
        <p:spPr>
          <a:xfrm rot="10800000">
            <a:off x="4038600" y="4525891"/>
            <a:ext cx="165100" cy="101765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Left-Right Arrow 28"/>
          <p:cNvSpPr/>
          <p:nvPr/>
        </p:nvSpPr>
        <p:spPr>
          <a:xfrm rot="3600000">
            <a:off x="4146554" y="5038930"/>
            <a:ext cx="1291130" cy="18415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3" name="TextBox 22"/>
          <p:cNvSpPr txBox="1"/>
          <p:nvPr/>
        </p:nvSpPr>
        <p:spPr>
          <a:xfrm>
            <a:off x="660938" y="4689645"/>
            <a:ext cx="3377660" cy="2031325"/>
          </a:xfrm>
          <a:prstGeom prst="rect">
            <a:avLst/>
          </a:prstGeom>
          <a:noFill/>
        </p:spPr>
        <p:txBody>
          <a:bodyPr wrap="square" rtlCol="0">
            <a:spAutoFit/>
          </a:bodyPr>
          <a:lstStyle/>
          <a:p>
            <a:r>
              <a:rPr lang="en-US" b="1" dirty="0" smtClean="0"/>
              <a:t>Energy-Harvesting</a:t>
            </a:r>
          </a:p>
          <a:p>
            <a:pPr marL="285750" indent="-285750">
              <a:buFont typeface="Arial" panose="020B0604020202020204" pitchFamily="34" charset="0"/>
              <a:buChar char="•"/>
            </a:pPr>
            <a:r>
              <a:rPr lang="en-US" dirty="0" smtClean="0"/>
              <a:t>Short Transmissions</a:t>
            </a:r>
          </a:p>
          <a:p>
            <a:pPr marL="742950" lvl="1" indent="-285750">
              <a:buFont typeface="Arial" panose="020B0604020202020204" pitchFamily="34" charset="0"/>
              <a:buChar char="•"/>
            </a:pPr>
            <a:r>
              <a:rPr lang="en-US" dirty="0" smtClean="0"/>
              <a:t>Minimal bandwidth</a:t>
            </a:r>
          </a:p>
          <a:p>
            <a:pPr marL="285750" indent="-285750">
              <a:buFont typeface="Arial" panose="020B0604020202020204" pitchFamily="34" charset="0"/>
              <a:buChar char="•"/>
            </a:pPr>
            <a:r>
              <a:rPr lang="en-US" dirty="0" smtClean="0"/>
              <a:t>Non-deterministic latency</a:t>
            </a:r>
          </a:p>
          <a:p>
            <a:pPr marL="285750" indent="-285750">
              <a:buFont typeface="Arial" panose="020B0604020202020204" pitchFamily="34" charset="0"/>
              <a:buChar char="•"/>
            </a:pPr>
            <a:r>
              <a:rPr lang="en-US" dirty="0" smtClean="0"/>
              <a:t>Highly Unreliable</a:t>
            </a:r>
          </a:p>
          <a:p>
            <a:pPr marL="285750" indent="-285750">
              <a:buFont typeface="Arial" panose="020B0604020202020204" pitchFamily="34" charset="0"/>
              <a:buChar char="•"/>
            </a:pPr>
            <a:r>
              <a:rPr lang="en-US" dirty="0" smtClean="0"/>
              <a:t>Possibly Unidirectional</a:t>
            </a:r>
          </a:p>
          <a:p>
            <a:pPr marL="285750" indent="-285750">
              <a:buFont typeface="Arial" panose="020B0604020202020204" pitchFamily="34" charset="0"/>
              <a:buChar char="•"/>
            </a:pPr>
            <a:endParaRPr lang="en-US" dirty="0"/>
          </a:p>
        </p:txBody>
      </p:sp>
      <p:sp>
        <p:nvSpPr>
          <p:cNvPr id="28" name="TextBox 27"/>
          <p:cNvSpPr txBox="1"/>
          <p:nvPr/>
        </p:nvSpPr>
        <p:spPr>
          <a:xfrm>
            <a:off x="3118939" y="1778339"/>
            <a:ext cx="2723823" cy="923330"/>
          </a:xfrm>
          <a:prstGeom prst="rect">
            <a:avLst/>
          </a:prstGeom>
          <a:noFill/>
        </p:spPr>
        <p:txBody>
          <a:bodyPr wrap="none" rtlCol="0">
            <a:spAutoFit/>
          </a:bodyPr>
          <a:lstStyle/>
          <a:p>
            <a:r>
              <a:rPr lang="en-US" b="1" dirty="0" smtClean="0"/>
              <a:t>Low Power Networking</a:t>
            </a:r>
          </a:p>
          <a:p>
            <a:r>
              <a:rPr lang="en-US" b="1" dirty="0" smtClean="0"/>
              <a:t>Powered Devices</a:t>
            </a:r>
          </a:p>
          <a:p>
            <a:pPr marL="285750" indent="-285750">
              <a:buFont typeface="Arial" panose="020B0604020202020204" pitchFamily="34" charset="0"/>
              <a:buChar char="•"/>
            </a:pPr>
            <a:r>
              <a:rPr lang="en-US" dirty="0" smtClean="0"/>
              <a:t>Less bandwidth</a:t>
            </a:r>
          </a:p>
        </p:txBody>
      </p:sp>
      <p:sp>
        <p:nvSpPr>
          <p:cNvPr id="4" name="Slide Number Placeholder 3"/>
          <p:cNvSpPr>
            <a:spLocks noGrp="1"/>
          </p:cNvSpPr>
          <p:nvPr>
            <p:ph type="sldNum" sz="quarter" idx="12"/>
          </p:nvPr>
        </p:nvSpPr>
        <p:spPr/>
        <p:txBody>
          <a:bodyPr/>
          <a:lstStyle/>
          <a:p>
            <a:fld id="{1EFC5F69-8BF1-6F41-953B-C5277B3964C7}" type="slidenum">
              <a:rPr lang="en-US" smtClean="0"/>
              <a:t>22</a:t>
            </a:fld>
            <a:endParaRPr lang="en-US"/>
          </a:p>
        </p:txBody>
      </p:sp>
    </p:spTree>
    <p:extLst>
      <p:ext uri="{BB962C8B-B14F-4D97-AF65-F5344CB8AC3E}">
        <p14:creationId xmlns:p14="http://schemas.microsoft.com/office/powerpoint/2010/main" val="29824878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4" grpId="0" animBg="1"/>
      <p:bldP spid="25" grpId="0" animBg="1"/>
      <p:bldP spid="3" grpId="0"/>
      <p:bldP spid="6" grpId="0" animBg="1"/>
      <p:bldP spid="29" grpId="0" animBg="1"/>
      <p:bldP spid="23"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for burdening the gateway node: Centralizing computation to minimize costs</a:t>
            </a:r>
            <a:endParaRPr lang="en-US" dirty="0"/>
          </a:p>
        </p:txBody>
      </p:sp>
      <p:pic>
        <p:nvPicPr>
          <p:cNvPr id="5" name="Picture 8" descr="http://jaasdotco.files.wordpress.com/2013/12/hu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522" y="3277422"/>
            <a:ext cx="1492478" cy="11177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g-ec2.images-amazon.com/images/G/01/th/aplus/philips/philips-hue-431650-bulb-single-lg._V370602166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070" y="1805261"/>
            <a:ext cx="1153228" cy="1488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g-ec2.images-amazon.com/images/G/01/th/aplus/philips/philips-hue-431650-bulb-single-lg._V370602166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149" y="4146859"/>
            <a:ext cx="1105070" cy="1425897"/>
          </a:xfrm>
          <a:prstGeom prst="rect">
            <a:avLst/>
          </a:prstGeom>
          <a:noFill/>
          <a:extLst>
            <a:ext uri="{909E8E84-426E-40dd-AFC4-6F175D3DCCD1}">
              <a14:hiddenFill xmlns:a14="http://schemas.microsoft.com/office/drawing/2010/main">
                <a:solidFill>
                  <a:srgbClr val="FFFFFF"/>
                </a:solidFill>
              </a14:hiddenFill>
            </a:ext>
          </a:extLst>
        </p:spPr>
      </p:pic>
      <p:sp>
        <p:nvSpPr>
          <p:cNvPr id="17" name="Left-Right Arrow 16"/>
          <p:cNvSpPr/>
          <p:nvPr/>
        </p:nvSpPr>
        <p:spPr>
          <a:xfrm rot="19800000">
            <a:off x="4685810" y="2862109"/>
            <a:ext cx="111104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Left-Right Arrow 24"/>
          <p:cNvSpPr/>
          <p:nvPr/>
        </p:nvSpPr>
        <p:spPr>
          <a:xfrm rot="1800000">
            <a:off x="4685810" y="4350145"/>
            <a:ext cx="111104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TextBox 8"/>
          <p:cNvSpPr txBox="1"/>
          <p:nvPr/>
        </p:nvSpPr>
        <p:spPr>
          <a:xfrm>
            <a:off x="3035300" y="1775113"/>
            <a:ext cx="1859805" cy="461665"/>
          </a:xfrm>
          <a:prstGeom prst="rect">
            <a:avLst/>
          </a:prstGeom>
          <a:noFill/>
        </p:spPr>
        <p:txBody>
          <a:bodyPr wrap="none" rtlCol="0">
            <a:spAutoFit/>
          </a:bodyPr>
          <a:lstStyle/>
          <a:p>
            <a:r>
              <a:rPr lang="en-US" sz="2400" dirty="0" smtClean="0"/>
              <a:t>One :: Many</a:t>
            </a:r>
            <a:endParaRPr lang="en-US" sz="2400" dirty="0"/>
          </a:p>
        </p:txBody>
      </p:sp>
      <p:cxnSp>
        <p:nvCxnSpPr>
          <p:cNvPr id="11" name="Straight Arrow Connector 10"/>
          <p:cNvCxnSpPr/>
          <p:nvPr/>
        </p:nvCxnSpPr>
        <p:spPr>
          <a:xfrm>
            <a:off x="3473450" y="2307248"/>
            <a:ext cx="326280" cy="83947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3"/>
          </p:cNvCxnSpPr>
          <p:nvPr/>
        </p:nvCxnSpPr>
        <p:spPr>
          <a:xfrm>
            <a:off x="4895105" y="2005946"/>
            <a:ext cx="927845" cy="371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574003" y="2628895"/>
            <a:ext cx="2270523" cy="1754326"/>
          </a:xfrm>
          <a:prstGeom prst="rect">
            <a:avLst/>
          </a:prstGeom>
          <a:noFill/>
        </p:spPr>
        <p:txBody>
          <a:bodyPr wrap="square" rtlCol="0">
            <a:spAutoFit/>
          </a:bodyPr>
          <a:lstStyle/>
          <a:p>
            <a:pPr algn="ctr"/>
            <a:r>
              <a:rPr lang="en-US" b="1" dirty="0" smtClean="0"/>
              <a:t>Minimize Cost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Limited computing power</a:t>
            </a:r>
          </a:p>
          <a:p>
            <a:pPr marL="285750" indent="-285750">
              <a:buFont typeface="Arial" panose="020B0604020202020204" pitchFamily="34" charset="0"/>
              <a:buChar char="•"/>
            </a:pPr>
            <a:r>
              <a:rPr lang="en-US" dirty="0" smtClean="0"/>
              <a:t>Limited program space, memory</a:t>
            </a:r>
            <a:endParaRPr lang="en-US" dirty="0"/>
          </a:p>
        </p:txBody>
      </p:sp>
      <p:sp>
        <p:nvSpPr>
          <p:cNvPr id="3" name="Slide Number Placeholder 2"/>
          <p:cNvSpPr>
            <a:spLocks noGrp="1"/>
          </p:cNvSpPr>
          <p:nvPr>
            <p:ph type="sldNum" sz="quarter" idx="12"/>
          </p:nvPr>
        </p:nvSpPr>
        <p:spPr/>
        <p:txBody>
          <a:bodyPr/>
          <a:lstStyle/>
          <a:p>
            <a:fld id="{1EFC5F69-8BF1-6F41-953B-C5277B3964C7}" type="slidenum">
              <a:rPr lang="en-US" smtClean="0"/>
              <a:t>23</a:t>
            </a:fld>
            <a:endParaRPr lang="en-US"/>
          </a:p>
        </p:txBody>
      </p:sp>
    </p:spTree>
    <p:extLst>
      <p:ext uri="{BB962C8B-B14F-4D97-AF65-F5344CB8AC3E}">
        <p14:creationId xmlns:p14="http://schemas.microsoft.com/office/powerpoint/2010/main" val="32826031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Case Study:</a:t>
            </a:r>
            <a:br>
              <a:rPr lang="en-US" dirty="0" smtClean="0"/>
            </a:br>
            <a:r>
              <a:rPr lang="en-US" dirty="0" smtClean="0"/>
              <a:t>The risks of relying on the gateway to be anything more than a gateway</a:t>
            </a:r>
            <a:endParaRPr lang="en-US" dirty="0"/>
          </a:p>
        </p:txBody>
      </p:sp>
      <p:sp>
        <p:nvSpPr>
          <p:cNvPr id="3" name="Content Placeholder 2"/>
          <p:cNvSpPr>
            <a:spLocks noGrp="1"/>
          </p:cNvSpPr>
          <p:nvPr>
            <p:ph idx="1"/>
          </p:nvPr>
        </p:nvSpPr>
        <p:spPr/>
        <p:txBody>
          <a:bodyPr/>
          <a:lstStyle/>
          <a:p>
            <a:endParaRPr lang="en-US" dirty="0"/>
          </a:p>
        </p:txBody>
      </p:sp>
      <p:pic>
        <p:nvPicPr>
          <p:cNvPr id="7172" name="Picture 4" descr="http://i.pcworld.fr/1289159-philips-hue-gu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752600"/>
            <a:ext cx="7818661" cy="437356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1EFC5F69-8BF1-6F41-953B-C5277B3964C7}" type="slidenum">
              <a:rPr lang="en-US" smtClean="0"/>
              <a:t>24</a:t>
            </a:fld>
            <a:endParaRPr lang="en-US"/>
          </a:p>
        </p:txBody>
      </p:sp>
    </p:spTree>
    <p:extLst>
      <p:ext uri="{BB962C8B-B14F-4D97-AF65-F5344CB8AC3E}">
        <p14:creationId xmlns:p14="http://schemas.microsoft.com/office/powerpoint/2010/main" val="230017093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Hue authentication:</a:t>
            </a:r>
            <a:br>
              <a:rPr lang="en-US" dirty="0" smtClean="0"/>
            </a:br>
            <a:r>
              <a:rPr lang="en-US" dirty="0" smtClean="0"/>
              <a:t>App to base station</a:t>
            </a:r>
            <a:endParaRPr lang="en-US" dirty="0"/>
          </a:p>
        </p:txBody>
      </p:sp>
      <p:pic>
        <p:nvPicPr>
          <p:cNvPr id="5" name="Picture 8" descr="http://jaasdotco.files.wordpress.com/2013/12/hu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47" y="3293297"/>
            <a:ext cx="1492478" cy="111777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domstechblog.com/wp-content/uploads/2013/04/th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5307" y="3146725"/>
            <a:ext cx="1939925" cy="137916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blogs.technet.com/cfs-file.ashx/__key/communityserver-blogs-components-weblogfiles/00-00-00-87-18/5850.Nokia-Lumia-920-mit-Windows-Phone-8.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77" b="98633" l="23438" r="77344">
                        <a14:foregroundMark x1="37891" y1="21973" x2="37891" y2="21973"/>
                        <a14:foregroundMark x1="42969" y1="22266" x2="42969" y2="22266"/>
                        <a14:foregroundMark x1="53613" y1="17871" x2="53613" y2="17871"/>
                        <a14:foregroundMark x1="55078" y1="55859" x2="55078" y2="55859"/>
                        <a14:foregroundMark x1="56250" y1="67188" x2="56250" y2="67188"/>
                        <a14:foregroundMark x1="65234" y1="67480" x2="65234" y2="67480"/>
                      </a14:backgroundRemoval>
                    </a14:imgEffect>
                  </a14:imgLayer>
                </a14:imgProps>
              </a:ext>
              <a:ext uri="{28A0092B-C50C-407E-A947-70E740481C1C}">
                <a14:useLocalDpi xmlns:a14="http://schemas.microsoft.com/office/drawing/2010/main" val="0"/>
              </a:ext>
            </a:extLst>
          </a:blip>
          <a:srcRect l="21793" r="19775"/>
          <a:stretch/>
        </p:blipFill>
        <p:spPr bwMode="auto">
          <a:xfrm>
            <a:off x="6466114" y="1689255"/>
            <a:ext cx="2671018" cy="4571168"/>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756622" y="2235200"/>
            <a:ext cx="1976437" cy="3294063"/>
          </a:xfrm>
        </p:spPr>
      </p:pic>
      <p:pic>
        <p:nvPicPr>
          <p:cNvPr id="8200" name="Picture 8" descr="2 of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6622" y="2235200"/>
            <a:ext cx="1977640" cy="3294063"/>
          </a:xfrm>
          <a:prstGeom prst="rect">
            <a:avLst/>
          </a:prstGeom>
          <a:noFill/>
          <a:extLst>
            <a:ext uri="{909E8E84-426E-40dd-AFC4-6F175D3DCCD1}">
              <a14:hiddenFill xmlns:a14="http://schemas.microsoft.com/office/drawing/2010/main">
                <a:solidFill>
                  <a:srgbClr val="FFFFFF"/>
                </a:solidFill>
              </a14:hiddenFill>
            </a:ext>
          </a:extLst>
        </p:spPr>
      </p:pic>
      <p:sp>
        <p:nvSpPr>
          <p:cNvPr id="7" name="Left-Right Arrow 6"/>
          <p:cNvSpPr/>
          <p:nvPr/>
        </p:nvSpPr>
        <p:spPr>
          <a:xfrm>
            <a:off x="3222057" y="3762375"/>
            <a:ext cx="654050" cy="18415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Left-Right Arrow 13"/>
          <p:cNvSpPr/>
          <p:nvPr/>
        </p:nvSpPr>
        <p:spPr>
          <a:xfrm>
            <a:off x="5765232" y="3762375"/>
            <a:ext cx="654050" cy="18415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5" name="Picture 4" descr="http://g-ec2.images-amazon.com/images/G/01/th/aplus/philips/philips-hue-431650-bulb-single-lg._V370602166_.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1283" y="1805261"/>
            <a:ext cx="1153228" cy="1488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g-ec2.images-amazon.com/images/G/01/th/aplus/philips/philips-hue-431650-bulb-single-lg._V370602166_.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362" y="4727574"/>
            <a:ext cx="1105070" cy="1425897"/>
          </a:xfrm>
          <a:prstGeom prst="rect">
            <a:avLst/>
          </a:prstGeom>
          <a:noFill/>
          <a:extLst>
            <a:ext uri="{909E8E84-426E-40dd-AFC4-6F175D3DCCD1}">
              <a14:hiddenFill xmlns:a14="http://schemas.microsoft.com/office/drawing/2010/main">
                <a:solidFill>
                  <a:srgbClr val="FFFFFF"/>
                </a:solidFill>
              </a14:hiddenFill>
            </a:ext>
          </a:extLst>
        </p:spPr>
      </p:pic>
      <p:sp>
        <p:nvSpPr>
          <p:cNvPr id="17" name="Left-Right Arrow 16"/>
          <p:cNvSpPr/>
          <p:nvPr/>
        </p:nvSpPr>
        <p:spPr>
          <a:xfrm rot="18900000">
            <a:off x="1304921" y="4511444"/>
            <a:ext cx="654050" cy="18415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Left-Right Arrow 17"/>
          <p:cNvSpPr/>
          <p:nvPr/>
        </p:nvSpPr>
        <p:spPr>
          <a:xfrm rot="2700000">
            <a:off x="1273299" y="2957339"/>
            <a:ext cx="654050" cy="18415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Left-Right Arrow 20"/>
          <p:cNvSpPr/>
          <p:nvPr/>
        </p:nvSpPr>
        <p:spPr>
          <a:xfrm>
            <a:off x="3222057" y="3762375"/>
            <a:ext cx="65405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Left-Right Arrow 21"/>
          <p:cNvSpPr/>
          <p:nvPr/>
        </p:nvSpPr>
        <p:spPr>
          <a:xfrm>
            <a:off x="5765232" y="3762375"/>
            <a:ext cx="65405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202" name="Picture 10" descr="padlock  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6190" y="3625849"/>
            <a:ext cx="285784" cy="42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padlock  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365" y="3625849"/>
            <a:ext cx="285784" cy="4243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556077" y="2592078"/>
            <a:ext cx="372218" cy="461665"/>
          </a:xfrm>
          <a:prstGeom prst="rect">
            <a:avLst/>
          </a:prstGeom>
          <a:noFill/>
        </p:spPr>
        <p:txBody>
          <a:bodyPr wrap="none" rtlCol="0">
            <a:spAutoFit/>
          </a:bodyPr>
          <a:lstStyle/>
          <a:p>
            <a:r>
              <a:rPr lang="en-US" sz="2400" b="1" dirty="0" smtClean="0">
                <a:solidFill>
                  <a:srgbClr val="FF0000"/>
                </a:solidFill>
              </a:rPr>
              <a:t>?</a:t>
            </a:r>
            <a:endParaRPr lang="en-US" sz="2400" b="1" dirty="0">
              <a:solidFill>
                <a:srgbClr val="FF0000"/>
              </a:solidFill>
            </a:endParaRPr>
          </a:p>
        </p:txBody>
      </p:sp>
      <p:sp>
        <p:nvSpPr>
          <p:cNvPr id="24" name="TextBox 23"/>
          <p:cNvSpPr txBox="1"/>
          <p:nvPr/>
        </p:nvSpPr>
        <p:spPr>
          <a:xfrm>
            <a:off x="1556077" y="4586099"/>
            <a:ext cx="372218" cy="461665"/>
          </a:xfrm>
          <a:prstGeom prst="rect">
            <a:avLst/>
          </a:prstGeom>
          <a:noFill/>
        </p:spPr>
        <p:txBody>
          <a:bodyPr wrap="none" rtlCol="0">
            <a:spAutoFit/>
          </a:bodyPr>
          <a:lstStyle/>
          <a:p>
            <a:r>
              <a:rPr lang="en-US" sz="2400" b="1" dirty="0" smtClean="0">
                <a:solidFill>
                  <a:srgbClr val="FF0000"/>
                </a:solidFill>
              </a:rPr>
              <a:t>?</a:t>
            </a:r>
            <a:endParaRPr lang="en-US" sz="2400" b="1" dirty="0">
              <a:solidFill>
                <a:srgbClr val="FF0000"/>
              </a:solidFill>
            </a:endParaRPr>
          </a:p>
        </p:txBody>
      </p:sp>
      <p:sp>
        <p:nvSpPr>
          <p:cNvPr id="3" name="Slide Number Placeholder 2"/>
          <p:cNvSpPr>
            <a:spLocks noGrp="1"/>
          </p:cNvSpPr>
          <p:nvPr>
            <p:ph type="sldNum" sz="quarter" idx="12"/>
          </p:nvPr>
        </p:nvSpPr>
        <p:spPr/>
        <p:txBody>
          <a:bodyPr/>
          <a:lstStyle/>
          <a:p>
            <a:fld id="{1EFC5F69-8BF1-6F41-953B-C5277B3964C7}" type="slidenum">
              <a:rPr lang="en-US" smtClean="0"/>
              <a:t>25</a:t>
            </a:fld>
            <a:endParaRPr lang="en-US"/>
          </a:p>
        </p:txBody>
      </p:sp>
    </p:spTree>
    <p:extLst>
      <p:ext uri="{BB962C8B-B14F-4D97-AF65-F5344CB8AC3E}">
        <p14:creationId xmlns:p14="http://schemas.microsoft.com/office/powerpoint/2010/main" val="1481071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8"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Hue authentication:</a:t>
            </a:r>
            <a:br>
              <a:rPr lang="en-US" dirty="0" smtClean="0"/>
            </a:br>
            <a:r>
              <a:rPr lang="en-US" dirty="0" smtClean="0"/>
              <a:t>Base station to bulb</a:t>
            </a:r>
            <a:endParaRPr lang="en-US" dirty="0"/>
          </a:p>
        </p:txBody>
      </p:sp>
      <p:sp>
        <p:nvSpPr>
          <p:cNvPr id="3" name="Content Placeholder 2"/>
          <p:cNvSpPr>
            <a:spLocks noGrp="1"/>
          </p:cNvSpPr>
          <p:nvPr>
            <p:ph idx="1"/>
          </p:nvPr>
        </p:nvSpPr>
        <p:spPr/>
        <p:txBody>
          <a:bodyPr/>
          <a:lstStyle/>
          <a:p>
            <a:endParaRPr lang="en-US" dirty="0"/>
          </a:p>
        </p:txBody>
      </p:sp>
      <p:pic>
        <p:nvPicPr>
          <p:cNvPr id="7172" name="Picture 4" descr="http://i.pcworld.fr/1289159-philips-hue-gu10.jpg"/>
          <p:cNvPicPr>
            <a:picLocks noChangeAspect="1" noChangeArrowheads="1"/>
          </p:cNvPicPr>
          <p:nvPr/>
        </p:nvPicPr>
        <p:blipFill rotWithShape="1">
          <a:blip r:embed="rId2">
            <a:extLst>
              <a:ext uri="{28A0092B-C50C-407E-A947-70E740481C1C}">
                <a14:useLocalDpi xmlns:a14="http://schemas.microsoft.com/office/drawing/2010/main" val="0"/>
              </a:ext>
            </a:extLst>
          </a:blip>
          <a:srcRect b="6787"/>
          <a:stretch/>
        </p:blipFill>
        <p:spPr bwMode="auto">
          <a:xfrm>
            <a:off x="387350" y="1765301"/>
            <a:ext cx="7818661" cy="407669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451350" y="2282031"/>
            <a:ext cx="3549650" cy="3549650"/>
          </a:xfrm>
          <a:prstGeom prst="ellipse">
            <a:avLst/>
          </a:prstGeom>
          <a:noFill/>
          <a:ln w="444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TextBox 4"/>
          <p:cNvSpPr txBox="1"/>
          <p:nvPr/>
        </p:nvSpPr>
        <p:spPr>
          <a:xfrm>
            <a:off x="606582" y="5943113"/>
            <a:ext cx="7321235" cy="400110"/>
          </a:xfrm>
          <a:prstGeom prst="rect">
            <a:avLst/>
          </a:prstGeom>
          <a:noFill/>
        </p:spPr>
        <p:txBody>
          <a:bodyPr wrap="none" rtlCol="0">
            <a:spAutoFit/>
          </a:bodyPr>
          <a:lstStyle/>
          <a:p>
            <a:r>
              <a:rPr lang="en-US" sz="2000" dirty="0" smtClean="0">
                <a:solidFill>
                  <a:schemeClr val="accent3"/>
                </a:solidFill>
              </a:rPr>
              <a:t>Bulbs and base station ship pre-configured with shared secrets</a:t>
            </a:r>
            <a:endParaRPr lang="en-US" sz="2000" dirty="0">
              <a:solidFill>
                <a:schemeClr val="accent3"/>
              </a:solidFill>
            </a:endParaRPr>
          </a:p>
        </p:txBody>
      </p:sp>
      <p:sp>
        <p:nvSpPr>
          <p:cNvPr id="6" name="Slide Number Placeholder 5"/>
          <p:cNvSpPr>
            <a:spLocks noGrp="1"/>
          </p:cNvSpPr>
          <p:nvPr>
            <p:ph type="sldNum" sz="quarter" idx="12"/>
          </p:nvPr>
        </p:nvSpPr>
        <p:spPr/>
        <p:txBody>
          <a:bodyPr/>
          <a:lstStyle/>
          <a:p>
            <a:fld id="{1EFC5F69-8BF1-6F41-953B-C5277B3964C7}" type="slidenum">
              <a:rPr lang="en-US" smtClean="0"/>
              <a:t>26</a:t>
            </a:fld>
            <a:endParaRPr lang="en-US"/>
          </a:p>
        </p:txBody>
      </p:sp>
    </p:spTree>
    <p:extLst>
      <p:ext uri="{BB962C8B-B14F-4D97-AF65-F5344CB8AC3E}">
        <p14:creationId xmlns:p14="http://schemas.microsoft.com/office/powerpoint/2010/main" val="24952520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Hue Security, OR</a:t>
            </a:r>
            <a:br>
              <a:rPr lang="en-US" dirty="0" smtClean="0"/>
            </a:br>
            <a:r>
              <a:rPr lang="en-US" dirty="0" smtClean="0"/>
              <a:t>end-to-end violation by example</a:t>
            </a:r>
            <a:endParaRPr lang="en-US" dirty="0"/>
          </a:p>
        </p:txBody>
      </p:sp>
      <p:pic>
        <p:nvPicPr>
          <p:cNvPr id="5" name="Picture 8" descr="http://jaasdotco.files.wordpress.com/2013/12/hue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982" y="3501004"/>
            <a:ext cx="1492478" cy="111777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www.domstechblog.com/wp-content/uploads/2013/04/the-clou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342" y="3354432"/>
            <a:ext cx="1939925" cy="137916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blogs.technet.com/cfs-file.ashx/__key/communityserver-blogs-components-weblogfiles/00-00-00-87-18/5850.Nokia-Lumia-920-mit-Windows-Phone-8.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77" b="98633" l="23438" r="77344">
                        <a14:foregroundMark x1="37891" y1="21973" x2="37891" y2="21973"/>
                        <a14:foregroundMark x1="42969" y1="22266" x2="42969" y2="22266"/>
                        <a14:foregroundMark x1="53613" y1="17871" x2="53613" y2="17871"/>
                        <a14:foregroundMark x1="55078" y1="55859" x2="55078" y2="55859"/>
                        <a14:foregroundMark x1="56250" y1="67188" x2="56250" y2="67188"/>
                        <a14:foregroundMark x1="65234" y1="67480" x2="65234" y2="67480"/>
                      </a14:backgroundRemoval>
                    </a14:imgEffect>
                  </a14:imgLayer>
                </a14:imgProps>
              </a:ext>
              <a:ext uri="{28A0092B-C50C-407E-A947-70E740481C1C}">
                <a14:useLocalDpi xmlns:a14="http://schemas.microsoft.com/office/drawing/2010/main" val="0"/>
              </a:ext>
            </a:extLst>
          </a:blip>
          <a:srcRect l="21793" r="19775"/>
          <a:stretch/>
        </p:blipFill>
        <p:spPr bwMode="auto">
          <a:xfrm>
            <a:off x="6235149" y="1896962"/>
            <a:ext cx="2671018" cy="4571168"/>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525657" y="2442907"/>
            <a:ext cx="1976437" cy="3294063"/>
          </a:xfrm>
        </p:spPr>
      </p:pic>
      <p:pic>
        <p:nvPicPr>
          <p:cNvPr id="8200" name="Picture 8" descr="2 of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5657" y="2442907"/>
            <a:ext cx="1977640" cy="3294063"/>
          </a:xfrm>
          <a:prstGeom prst="rect">
            <a:avLst/>
          </a:prstGeom>
          <a:noFill/>
          <a:extLst>
            <a:ext uri="{909E8E84-426E-40dd-AFC4-6F175D3DCCD1}">
              <a14:hiddenFill xmlns:a14="http://schemas.microsoft.com/office/drawing/2010/main">
                <a:solidFill>
                  <a:srgbClr val="FFFFFF"/>
                </a:solidFill>
              </a14:hiddenFill>
            </a:ext>
          </a:extLst>
        </p:spPr>
      </p:pic>
      <p:sp>
        <p:nvSpPr>
          <p:cNvPr id="7" name="Left-Right Arrow 6"/>
          <p:cNvSpPr/>
          <p:nvPr/>
        </p:nvSpPr>
        <p:spPr>
          <a:xfrm>
            <a:off x="2991092" y="3970082"/>
            <a:ext cx="654050" cy="18415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Left-Right Arrow 13"/>
          <p:cNvSpPr/>
          <p:nvPr/>
        </p:nvSpPr>
        <p:spPr>
          <a:xfrm>
            <a:off x="5534267" y="3970082"/>
            <a:ext cx="654050" cy="18415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5" name="Picture 4" descr="http://g-ec2.images-amazon.com/images/G/01/th/aplus/philips/philips-hue-431650-bulb-single-lg._V370602166_.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318" y="2012968"/>
            <a:ext cx="1153228" cy="14880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g-ec2.images-amazon.com/images/G/01/th/aplus/philips/philips-hue-431650-bulb-single-lg._V370602166_.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397" y="4935281"/>
            <a:ext cx="1105070" cy="1425897"/>
          </a:xfrm>
          <a:prstGeom prst="rect">
            <a:avLst/>
          </a:prstGeom>
          <a:noFill/>
          <a:extLst>
            <a:ext uri="{909E8E84-426E-40dd-AFC4-6F175D3DCCD1}">
              <a14:hiddenFill xmlns:a14="http://schemas.microsoft.com/office/drawing/2010/main">
                <a:solidFill>
                  <a:srgbClr val="FFFFFF"/>
                </a:solidFill>
              </a14:hiddenFill>
            </a:ext>
          </a:extLst>
        </p:spPr>
      </p:pic>
      <p:sp>
        <p:nvSpPr>
          <p:cNvPr id="17" name="Left-Right Arrow 16"/>
          <p:cNvSpPr/>
          <p:nvPr/>
        </p:nvSpPr>
        <p:spPr>
          <a:xfrm rot="18900000">
            <a:off x="1073956" y="4719151"/>
            <a:ext cx="65405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Left-Right Arrow 17"/>
          <p:cNvSpPr/>
          <p:nvPr/>
        </p:nvSpPr>
        <p:spPr>
          <a:xfrm rot="2700000">
            <a:off x="1042334" y="3165046"/>
            <a:ext cx="65405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Left-Right Arrow 20"/>
          <p:cNvSpPr/>
          <p:nvPr/>
        </p:nvSpPr>
        <p:spPr>
          <a:xfrm>
            <a:off x="2991092" y="3970082"/>
            <a:ext cx="65405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Left-Right Arrow 21"/>
          <p:cNvSpPr/>
          <p:nvPr/>
        </p:nvSpPr>
        <p:spPr>
          <a:xfrm>
            <a:off x="5534267" y="3970082"/>
            <a:ext cx="654050" cy="184150"/>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202" name="Picture 10" descr="padlock  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5225" y="3833556"/>
            <a:ext cx="285784" cy="4243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padlock  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18400" y="3833556"/>
            <a:ext cx="285784" cy="42438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padlock  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9197" y="2979532"/>
            <a:ext cx="285784" cy="4243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padlock  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3273" y="4570022"/>
            <a:ext cx="285784" cy="42438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a:off x="1239197" y="2559210"/>
            <a:ext cx="4920813" cy="614005"/>
          </a:xfrm>
          <a:prstGeom prst="straightConnector1">
            <a:avLst/>
          </a:prstGeom>
          <a:ln w="47625">
            <a:solidFill>
              <a:schemeClr val="accent4"/>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389563" y="2427677"/>
            <a:ext cx="529312" cy="769441"/>
          </a:xfrm>
          <a:prstGeom prst="rect">
            <a:avLst/>
          </a:prstGeom>
          <a:noFill/>
        </p:spPr>
        <p:txBody>
          <a:bodyPr wrap="none" rtlCol="0">
            <a:spAutoFit/>
          </a:bodyPr>
          <a:lstStyle/>
          <a:p>
            <a:r>
              <a:rPr lang="en-US" sz="4400" b="1" dirty="0" smtClean="0">
                <a:solidFill>
                  <a:schemeClr val="accent3"/>
                </a:solidFill>
              </a:rPr>
              <a:t>?</a:t>
            </a:r>
            <a:endParaRPr lang="en-US" sz="4400" b="1" dirty="0">
              <a:solidFill>
                <a:schemeClr val="accent3"/>
              </a:solidFill>
            </a:endParaRPr>
          </a:p>
        </p:txBody>
      </p:sp>
      <p:pic>
        <p:nvPicPr>
          <p:cNvPr id="26" name="Picture 10" descr="padlock  SV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5225" y="2603443"/>
            <a:ext cx="285784" cy="4243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104632" y="1721160"/>
            <a:ext cx="5455340" cy="646331"/>
          </a:xfrm>
          <a:prstGeom prst="rect">
            <a:avLst/>
          </a:prstGeom>
          <a:noFill/>
        </p:spPr>
        <p:txBody>
          <a:bodyPr wrap="none" rtlCol="0">
            <a:spAutoFit/>
          </a:bodyPr>
          <a:lstStyle/>
          <a:p>
            <a:r>
              <a:rPr lang="en-US" dirty="0" smtClean="0"/>
              <a:t>Does this architecture guarantee that all commands</a:t>
            </a:r>
          </a:p>
          <a:p>
            <a:r>
              <a:rPr lang="en-US" dirty="0" smtClean="0"/>
              <a:t>are sent by an authorized owner of the light?</a:t>
            </a:r>
            <a:endParaRPr lang="en-US" dirty="0"/>
          </a:p>
        </p:txBody>
      </p:sp>
      <p:sp>
        <p:nvSpPr>
          <p:cNvPr id="3" name="Slide Number Placeholder 2"/>
          <p:cNvSpPr>
            <a:spLocks noGrp="1"/>
          </p:cNvSpPr>
          <p:nvPr>
            <p:ph type="sldNum" sz="quarter" idx="12"/>
          </p:nvPr>
        </p:nvSpPr>
        <p:spPr/>
        <p:txBody>
          <a:bodyPr/>
          <a:lstStyle/>
          <a:p>
            <a:fld id="{1EFC5F69-8BF1-6F41-953B-C5277B3964C7}" type="slidenum">
              <a:rPr lang="en-US" smtClean="0"/>
              <a:t>27</a:t>
            </a:fld>
            <a:endParaRPr lang="en-US"/>
          </a:p>
        </p:txBody>
      </p:sp>
    </p:spTree>
    <p:extLst>
      <p:ext uri="{BB962C8B-B14F-4D97-AF65-F5344CB8AC3E}">
        <p14:creationId xmlns:p14="http://schemas.microsoft.com/office/powerpoint/2010/main" val="3603909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Hue bulb will trust any Hue base station</a:t>
            </a:r>
            <a:endParaRPr lang="en-US" dirty="0"/>
          </a:p>
        </p:txBody>
      </p:sp>
      <p:pic>
        <p:nvPicPr>
          <p:cNvPr id="4" name="Content Placeholder 3"/>
          <p:cNvPicPr>
            <a:picLocks noGrp="1" noChangeAspect="1"/>
          </p:cNvPicPr>
          <p:nvPr>
            <p:ph idx="1"/>
          </p:nvPr>
        </p:nvPicPr>
        <p:blipFill>
          <a:blip r:embed="rId2"/>
          <a:stretch>
            <a:fillRect/>
          </a:stretch>
        </p:blipFill>
        <p:spPr>
          <a:xfrm>
            <a:off x="1344153" y="1752600"/>
            <a:ext cx="5846093" cy="4373563"/>
          </a:xfrm>
          <a:prstGeom prst="rect">
            <a:avLst/>
          </a:prstGeom>
        </p:spPr>
      </p:pic>
      <p:sp>
        <p:nvSpPr>
          <p:cNvPr id="5" name="TextBox 4"/>
          <p:cNvSpPr txBox="1"/>
          <p:nvPr/>
        </p:nvSpPr>
        <p:spPr>
          <a:xfrm>
            <a:off x="0" y="6489838"/>
            <a:ext cx="6877050" cy="276999"/>
          </a:xfrm>
          <a:prstGeom prst="rect">
            <a:avLst/>
          </a:prstGeom>
          <a:noFill/>
        </p:spPr>
        <p:txBody>
          <a:bodyPr wrap="square" rtlCol="0">
            <a:spAutoFit/>
          </a:bodyPr>
          <a:lstStyle/>
          <a:p>
            <a:r>
              <a:rPr lang="en-US" sz="1200" dirty="0">
                <a:hlinkClick r:id="rId3"/>
              </a:rPr>
              <a:t>http://</a:t>
            </a:r>
            <a:r>
              <a:rPr lang="en-US" sz="1200" dirty="0" smtClean="0">
                <a:hlinkClick r:id="rId3"/>
              </a:rPr>
              <a:t>www.zigbee.org/portals/0/documents/events/2012_04_26_ZLL-Green%20Lighting-Heile.pdf</a:t>
            </a:r>
            <a:r>
              <a:rPr lang="en-US" sz="1200" dirty="0" smtClean="0"/>
              <a:t> </a:t>
            </a:r>
            <a:endParaRPr lang="en-US" sz="1200" dirty="0"/>
          </a:p>
        </p:txBody>
      </p:sp>
      <p:sp>
        <p:nvSpPr>
          <p:cNvPr id="6" name="Rectangle 5"/>
          <p:cNvSpPr/>
          <p:nvPr/>
        </p:nvSpPr>
        <p:spPr>
          <a:xfrm>
            <a:off x="2254250" y="5060950"/>
            <a:ext cx="1549400" cy="28575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95600" y="5893951"/>
            <a:ext cx="5501827" cy="400110"/>
          </a:xfrm>
          <a:prstGeom prst="rect">
            <a:avLst/>
          </a:prstGeom>
          <a:solidFill>
            <a:srgbClr val="FFFFFF">
              <a:alpha val="74902"/>
            </a:srgbClr>
          </a:solidFill>
        </p:spPr>
        <p:txBody>
          <a:bodyPr wrap="none" rtlCol="0">
            <a:spAutoFit/>
          </a:bodyPr>
          <a:lstStyle/>
          <a:p>
            <a:r>
              <a:rPr lang="en-US" b="1" dirty="0" smtClean="0">
                <a:solidFill>
                  <a:srgbClr val="FF0000"/>
                </a:solidFill>
              </a:rPr>
              <a:t>One master key </a:t>
            </a:r>
            <a:r>
              <a:rPr lang="en-US" sz="2000" b="1" dirty="0" smtClean="0">
                <a:solidFill>
                  <a:srgbClr val="FF0000"/>
                </a:solidFill>
              </a:rPr>
              <a:t>shared</a:t>
            </a:r>
            <a:r>
              <a:rPr lang="en-US" b="1" dirty="0" smtClean="0">
                <a:solidFill>
                  <a:srgbClr val="FF0000"/>
                </a:solidFill>
              </a:rPr>
              <a:t> by all Hue base stations</a:t>
            </a:r>
            <a:endParaRPr lang="en-US" b="1" dirty="0">
              <a:solidFill>
                <a:srgbClr val="FF0000"/>
              </a:solidFill>
            </a:endParaRPr>
          </a:p>
        </p:txBody>
      </p:sp>
      <p:cxnSp>
        <p:nvCxnSpPr>
          <p:cNvPr id="11" name="Straight Arrow Connector 10"/>
          <p:cNvCxnSpPr/>
          <p:nvPr/>
        </p:nvCxnSpPr>
        <p:spPr>
          <a:xfrm flipH="1" flipV="1">
            <a:off x="3098800" y="5391150"/>
            <a:ext cx="234950" cy="5028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EFC5F69-8BF1-6F41-953B-C5277B3964C7}" type="slidenum">
              <a:rPr lang="en-US" smtClean="0"/>
              <a:t>28</a:t>
            </a:fld>
            <a:endParaRPr lang="en-US"/>
          </a:p>
        </p:txBody>
      </p:sp>
    </p:spTree>
    <p:extLst>
      <p:ext uri="{BB962C8B-B14F-4D97-AF65-F5344CB8AC3E}">
        <p14:creationId xmlns:p14="http://schemas.microsoft.com/office/powerpoint/2010/main" val="3030799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4" descr="http://i.pcworld.fr/1289159-philips-hue-gu10.jpg"/>
          <p:cNvPicPr>
            <a:picLocks noChangeAspect="1" noChangeArrowheads="1"/>
          </p:cNvPicPr>
          <p:nvPr/>
        </p:nvPicPr>
        <p:blipFill rotWithShape="1">
          <a:blip r:embed="rId2">
            <a:extLst>
              <a:ext uri="{28A0092B-C50C-407E-A947-70E740481C1C}">
                <a14:useLocalDpi xmlns:a14="http://schemas.microsoft.com/office/drawing/2010/main" val="0"/>
              </a:ext>
            </a:extLst>
          </a:blip>
          <a:srcRect b="6787"/>
          <a:stretch/>
        </p:blipFill>
        <p:spPr bwMode="auto">
          <a:xfrm>
            <a:off x="387350" y="1765301"/>
            <a:ext cx="7818661" cy="4076699"/>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4451350" y="2282031"/>
            <a:ext cx="3549650" cy="3549650"/>
          </a:xfrm>
          <a:prstGeom prst="ellipse">
            <a:avLst/>
          </a:prstGeom>
          <a:noFill/>
          <a:ln w="444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7" name="Picture 8" descr="http://jaasdotco.files.wordpress.com/2013/12/hu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513361" y="2437234"/>
            <a:ext cx="1079614" cy="8085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jaasdotco.files.wordpress.com/2013/12/hu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236632" y="3535100"/>
            <a:ext cx="1079614" cy="8085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jaasdotco.files.wordpress.com/2013/12/hu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448050" y="4634317"/>
            <a:ext cx="1079614" cy="8085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jaasdotco.files.wordpress.com/2013/12/hu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375150" y="1615971"/>
            <a:ext cx="1079614" cy="8085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jaasdotco.files.wordpress.com/2013/12/hu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648268" y="1348319"/>
            <a:ext cx="1079614" cy="8085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jaasdotco.files.wordpress.com/2013/12/hu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109931" y="1660947"/>
            <a:ext cx="1079614" cy="808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aasdotco.files.wordpress.com/2013/12/hu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982007" y="2606138"/>
            <a:ext cx="1079614" cy="8085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jaasdotco.files.wordpress.com/2013/12/hu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8064386" y="3996554"/>
            <a:ext cx="1079614" cy="80856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jaasdotco.files.wordpress.com/2013/12/hue2.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537393" y="5198980"/>
            <a:ext cx="1079614" cy="808562"/>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3078808" y="971550"/>
            <a:ext cx="6255691" cy="5996770"/>
          </a:xfrm>
          <a:prstGeom prst="ellipse">
            <a:avLst/>
          </a:prstGeom>
          <a:noFill/>
          <a:ln w="4445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387350" y="5967036"/>
            <a:ext cx="7914539" cy="400110"/>
          </a:xfrm>
          <a:prstGeom prst="rect">
            <a:avLst/>
          </a:prstGeom>
          <a:solidFill>
            <a:srgbClr val="FFFFFF">
              <a:alpha val="50196"/>
            </a:srgbClr>
          </a:solidFill>
        </p:spPr>
        <p:txBody>
          <a:bodyPr wrap="none" rtlCol="0">
            <a:spAutoFit/>
          </a:bodyPr>
          <a:lstStyle/>
          <a:p>
            <a:r>
              <a:rPr lang="en-US" sz="2000" dirty="0" smtClean="0">
                <a:solidFill>
                  <a:schemeClr val="accent3"/>
                </a:solidFill>
              </a:rPr>
              <a:t>Bulbs and base station ship pre-configured with </a:t>
            </a:r>
            <a:r>
              <a:rPr lang="en-US" sz="2000" b="1" dirty="0" smtClean="0">
                <a:solidFill>
                  <a:schemeClr val="accent3"/>
                </a:solidFill>
              </a:rPr>
              <a:t>TWO</a:t>
            </a:r>
            <a:r>
              <a:rPr lang="en-US" sz="2000" dirty="0" smtClean="0">
                <a:solidFill>
                  <a:schemeClr val="accent3"/>
                </a:solidFill>
              </a:rPr>
              <a:t> shared secrets</a:t>
            </a:r>
            <a:endParaRPr lang="en-US" sz="2000" dirty="0">
              <a:solidFill>
                <a:schemeClr val="accent3"/>
              </a:solidFill>
            </a:endParaRPr>
          </a:p>
        </p:txBody>
      </p:sp>
      <p:sp>
        <p:nvSpPr>
          <p:cNvPr id="2" name="Title 1"/>
          <p:cNvSpPr>
            <a:spLocks noGrp="1"/>
          </p:cNvSpPr>
          <p:nvPr>
            <p:ph type="title"/>
          </p:nvPr>
        </p:nvSpPr>
        <p:spPr/>
        <p:txBody>
          <a:bodyPr>
            <a:normAutofit fontScale="90000"/>
          </a:bodyPr>
          <a:lstStyle/>
          <a:p>
            <a:r>
              <a:rPr lang="en-US" dirty="0" smtClean="0"/>
              <a:t>Two-level trust:</a:t>
            </a:r>
            <a:br>
              <a:rPr lang="en-US" dirty="0" smtClean="0"/>
            </a:br>
            <a:r>
              <a:rPr lang="en-US" dirty="0" smtClean="0"/>
              <a:t>Who’s trusted now and who to trust</a:t>
            </a:r>
            <a:endParaRPr lang="en-US" dirty="0"/>
          </a:p>
        </p:txBody>
      </p:sp>
      <p:sp>
        <p:nvSpPr>
          <p:cNvPr id="17" name="Slide Number Placeholder 16"/>
          <p:cNvSpPr>
            <a:spLocks noGrp="1"/>
          </p:cNvSpPr>
          <p:nvPr>
            <p:ph type="sldNum" sz="quarter" idx="12"/>
          </p:nvPr>
        </p:nvSpPr>
        <p:spPr/>
        <p:txBody>
          <a:bodyPr/>
          <a:lstStyle/>
          <a:p>
            <a:fld id="{1EFC5F69-8BF1-6F41-953B-C5277B3964C7}" type="slidenum">
              <a:rPr lang="en-US" smtClean="0"/>
              <a:t>29</a:t>
            </a:fld>
            <a:endParaRPr lang="en-US"/>
          </a:p>
        </p:txBody>
      </p:sp>
    </p:spTree>
    <p:extLst>
      <p:ext uri="{BB962C8B-B14F-4D97-AF65-F5344CB8AC3E}">
        <p14:creationId xmlns:p14="http://schemas.microsoft.com/office/powerpoint/2010/main" val="13864794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Lab11 at Michigan:</a:t>
            </a:r>
            <a:br>
              <a:rPr lang="en-US" dirty="0" smtClean="0"/>
            </a:br>
            <a:r>
              <a:rPr lang="en-US" dirty="0" smtClean="0"/>
              <a:t>(Some of) What we do</a:t>
            </a:r>
            <a:endParaRPr lang="en-US" dirty="0"/>
          </a:p>
        </p:txBody>
      </p:sp>
      <p:sp>
        <p:nvSpPr>
          <p:cNvPr id="3" name="Content Placeholder 2"/>
          <p:cNvSpPr>
            <a:spLocks noGrp="1"/>
          </p:cNvSpPr>
          <p:nvPr>
            <p:ph idx="1"/>
          </p:nvPr>
        </p:nvSpPr>
        <p:spPr/>
        <p:txBody>
          <a:bodyPr/>
          <a:lstStyle/>
          <a:p>
            <a:r>
              <a:rPr lang="en-US" sz="4000" dirty="0" err="1" smtClean="0"/>
              <a:t>e</a:t>
            </a:r>
            <a:r>
              <a:rPr lang="en-US" sz="4000" dirty="0" err="1" smtClean="0">
                <a:solidFill>
                  <a:schemeClr val="accent3"/>
                </a:solidFill>
              </a:rPr>
              <a:t>M</a:t>
            </a:r>
            <a:r>
              <a:rPr lang="en-US" sz="4000" dirty="0" err="1" smtClean="0"/>
              <a:t>bedded</a:t>
            </a:r>
            <a:r>
              <a:rPr lang="en-US" dirty="0"/>
              <a:t>	</a:t>
            </a:r>
            <a:r>
              <a:rPr lang="en-US" dirty="0" smtClean="0"/>
              <a:t>	</a:t>
            </a:r>
            <a:r>
              <a:rPr lang="en-US" sz="3600" dirty="0" smtClean="0">
                <a:solidFill>
                  <a:schemeClr val="accent4"/>
                </a:solidFill>
              </a:rPr>
              <a:t>G</a:t>
            </a:r>
            <a:r>
              <a:rPr lang="en-US" sz="3600" dirty="0" smtClean="0"/>
              <a:t>ateway</a:t>
            </a:r>
            <a:r>
              <a:rPr lang="en-US" dirty="0" smtClean="0"/>
              <a:t>	</a:t>
            </a:r>
            <a:r>
              <a:rPr lang="en-US" sz="2400" dirty="0" smtClean="0">
                <a:solidFill>
                  <a:srgbClr val="7030A0"/>
                </a:solidFill>
              </a:rPr>
              <a:t>C</a:t>
            </a:r>
            <a:r>
              <a:rPr lang="en-US" sz="2400" dirty="0" smtClean="0"/>
              <a:t>loud</a:t>
            </a:r>
            <a:endParaRPr lang="en-US" sz="2400" dirty="0"/>
          </a:p>
        </p:txBody>
      </p:sp>
    </p:spTree>
    <p:extLst>
      <p:ext uri="{BB962C8B-B14F-4D97-AF65-F5344CB8AC3E}">
        <p14:creationId xmlns:p14="http://schemas.microsoft.com/office/powerpoint/2010/main" val="3131670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importance of understanding a threat model (and why what came before actually wasn’t so bad)</a:t>
            </a:r>
            <a:endParaRPr lang="en-US" dirty="0"/>
          </a:p>
        </p:txBody>
      </p:sp>
      <p:pic>
        <p:nvPicPr>
          <p:cNvPr id="4" name="Content Placeholder 3"/>
          <p:cNvPicPr>
            <a:picLocks noGrp="1" noChangeAspect="1"/>
          </p:cNvPicPr>
          <p:nvPr>
            <p:ph idx="1"/>
          </p:nvPr>
        </p:nvPicPr>
        <p:blipFill>
          <a:blip r:embed="rId2"/>
          <a:stretch>
            <a:fillRect/>
          </a:stretch>
        </p:blipFill>
        <p:spPr>
          <a:xfrm>
            <a:off x="1359582" y="1752600"/>
            <a:ext cx="5815236" cy="4373563"/>
          </a:xfrm>
          <a:prstGeom prst="rect">
            <a:avLst/>
          </a:prstGeom>
        </p:spPr>
      </p:pic>
      <p:sp>
        <p:nvSpPr>
          <p:cNvPr id="5" name="TextBox 4"/>
          <p:cNvSpPr txBox="1"/>
          <p:nvPr/>
        </p:nvSpPr>
        <p:spPr>
          <a:xfrm>
            <a:off x="0" y="6489838"/>
            <a:ext cx="6877050" cy="276999"/>
          </a:xfrm>
          <a:prstGeom prst="rect">
            <a:avLst/>
          </a:prstGeom>
          <a:noFill/>
        </p:spPr>
        <p:txBody>
          <a:bodyPr wrap="square" rtlCol="0">
            <a:spAutoFit/>
          </a:bodyPr>
          <a:lstStyle/>
          <a:p>
            <a:r>
              <a:rPr lang="en-US" sz="1200" dirty="0">
                <a:hlinkClick r:id="rId3"/>
              </a:rPr>
              <a:t>http://</a:t>
            </a:r>
            <a:r>
              <a:rPr lang="en-US" sz="1200" dirty="0" smtClean="0">
                <a:hlinkClick r:id="rId3"/>
              </a:rPr>
              <a:t>www.zigbee.org/portals/0/documents/events/2012_04_26_ZLL-Green%20Lighting-Heile.pdf</a:t>
            </a:r>
            <a:r>
              <a:rPr lang="en-US" sz="1200" dirty="0" smtClean="0"/>
              <a:t> </a:t>
            </a:r>
            <a:endParaRPr lang="en-US" sz="1200" dirty="0"/>
          </a:p>
        </p:txBody>
      </p:sp>
      <p:sp>
        <p:nvSpPr>
          <p:cNvPr id="6" name="Rectangle 5"/>
          <p:cNvSpPr/>
          <p:nvPr/>
        </p:nvSpPr>
        <p:spPr>
          <a:xfrm>
            <a:off x="2063750" y="3321050"/>
            <a:ext cx="1758950" cy="28575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38300" y="3510756"/>
            <a:ext cx="495300" cy="28575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778125" y="4109601"/>
            <a:ext cx="5780750" cy="400110"/>
          </a:xfrm>
          <a:prstGeom prst="rect">
            <a:avLst/>
          </a:prstGeom>
          <a:solidFill>
            <a:srgbClr val="FFFFFF">
              <a:alpha val="74902"/>
            </a:srgbClr>
          </a:solidFill>
        </p:spPr>
        <p:txBody>
          <a:bodyPr wrap="none" rtlCol="0">
            <a:spAutoFit/>
          </a:bodyPr>
          <a:lstStyle/>
          <a:p>
            <a:r>
              <a:rPr lang="en-US" sz="2000" b="1" dirty="0" smtClean="0">
                <a:solidFill>
                  <a:srgbClr val="FF0000"/>
                </a:solidFill>
              </a:rPr>
              <a:t>Reduces security to physical </a:t>
            </a:r>
            <a:r>
              <a:rPr lang="en-US" sz="2000" b="1" i="1" dirty="0" smtClean="0">
                <a:solidFill>
                  <a:srgbClr val="FF0000"/>
                </a:solidFill>
              </a:rPr>
              <a:t>proximity</a:t>
            </a:r>
            <a:r>
              <a:rPr lang="en-US" sz="2000" b="1" dirty="0" smtClean="0">
                <a:solidFill>
                  <a:srgbClr val="FF0000"/>
                </a:solidFill>
              </a:rPr>
              <a:t> (RSSI)</a:t>
            </a:r>
          </a:p>
        </p:txBody>
      </p:sp>
      <p:cxnSp>
        <p:nvCxnSpPr>
          <p:cNvPr id="9" name="Straight Arrow Connector 8"/>
          <p:cNvCxnSpPr/>
          <p:nvPr/>
        </p:nvCxnSpPr>
        <p:spPr>
          <a:xfrm flipH="1" flipV="1">
            <a:off x="2981325" y="3606800"/>
            <a:ext cx="234950" cy="50280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EFC5F69-8BF1-6F41-953B-C5277B3964C7}" type="slidenum">
              <a:rPr lang="en-US" smtClean="0"/>
              <a:t>30</a:t>
            </a:fld>
            <a:endParaRPr lang="en-US"/>
          </a:p>
        </p:txBody>
      </p:sp>
    </p:spTree>
    <p:extLst>
      <p:ext uri="{BB962C8B-B14F-4D97-AF65-F5344CB8AC3E}">
        <p14:creationId xmlns:p14="http://schemas.microsoft.com/office/powerpoint/2010/main" val="20317528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then usability demanded an extension that makes it worse</a:t>
            </a:r>
            <a:endParaRPr lang="en-US" dirty="0"/>
          </a:p>
        </p:txBody>
      </p:sp>
      <p:sp>
        <p:nvSpPr>
          <p:cNvPr id="3" name="Content Placeholder 2"/>
          <p:cNvSpPr>
            <a:spLocks noGrp="1"/>
          </p:cNvSpPr>
          <p:nvPr>
            <p:ph idx="1"/>
          </p:nvPr>
        </p:nvSpPr>
        <p:spPr/>
        <p:txBody>
          <a:bodyPr/>
          <a:lstStyle/>
          <a:p>
            <a:r>
              <a:rPr lang="en-US" dirty="0" err="1" smtClean="0"/>
              <a:t>ArsTechnica</a:t>
            </a:r>
            <a:r>
              <a:rPr lang="en-US" dirty="0" smtClean="0"/>
              <a:t>, 5 Nov 2013:</a:t>
            </a:r>
            <a:endParaRPr lang="en-US" dirty="0"/>
          </a:p>
        </p:txBody>
      </p:sp>
      <p:pic>
        <p:nvPicPr>
          <p:cNvPr id="4" name="Picture 3"/>
          <p:cNvPicPr>
            <a:picLocks noChangeAspect="1"/>
          </p:cNvPicPr>
          <p:nvPr/>
        </p:nvPicPr>
        <p:blipFill>
          <a:blip r:embed="rId2"/>
          <a:stretch>
            <a:fillRect/>
          </a:stretch>
        </p:blipFill>
        <p:spPr>
          <a:xfrm>
            <a:off x="516281" y="2292184"/>
            <a:ext cx="5643219" cy="4062261"/>
          </a:xfrm>
          <a:prstGeom prst="rect">
            <a:avLst/>
          </a:prstGeom>
        </p:spPr>
      </p:pic>
      <p:sp>
        <p:nvSpPr>
          <p:cNvPr id="5" name="Rectangle 4"/>
          <p:cNvSpPr/>
          <p:nvPr/>
        </p:nvSpPr>
        <p:spPr>
          <a:xfrm>
            <a:off x="1866900" y="5651500"/>
            <a:ext cx="1727200" cy="17145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0" y="6489838"/>
            <a:ext cx="6877050" cy="276999"/>
          </a:xfrm>
          <a:prstGeom prst="rect">
            <a:avLst/>
          </a:prstGeom>
          <a:noFill/>
        </p:spPr>
        <p:txBody>
          <a:bodyPr wrap="square" rtlCol="0">
            <a:spAutoFit/>
          </a:bodyPr>
          <a:lstStyle/>
          <a:p>
            <a:r>
              <a:rPr lang="en-US" sz="1200" dirty="0">
                <a:hlinkClick r:id="rId3"/>
              </a:rPr>
              <a:t>http://arstechnica.com/gadgets/2013/11/philips-hue-family-gets-brighter-with-new-type-of-light</a:t>
            </a:r>
            <a:r>
              <a:rPr lang="en-US" sz="1200" dirty="0" smtClean="0">
                <a:hlinkClick r:id="rId3"/>
              </a:rPr>
              <a:t>/</a:t>
            </a:r>
            <a:r>
              <a:rPr lang="en-US" sz="1200" dirty="0" smtClean="0"/>
              <a:t> </a:t>
            </a:r>
            <a:endParaRPr lang="en-US" sz="1200" dirty="0"/>
          </a:p>
        </p:txBody>
      </p:sp>
      <p:sp>
        <p:nvSpPr>
          <p:cNvPr id="7" name="Rectangle 6"/>
          <p:cNvSpPr/>
          <p:nvPr/>
        </p:nvSpPr>
        <p:spPr>
          <a:xfrm>
            <a:off x="2482850" y="3346450"/>
            <a:ext cx="1720850" cy="215900"/>
          </a:xfrm>
          <a:prstGeom prst="rect">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218581" y="1670050"/>
            <a:ext cx="2741269" cy="3139321"/>
          </a:xfrm>
          <a:prstGeom prst="rect">
            <a:avLst/>
          </a:prstGeom>
          <a:noFill/>
        </p:spPr>
        <p:txBody>
          <a:bodyPr wrap="square" rtlCol="0">
            <a:spAutoFit/>
          </a:bodyPr>
          <a:lstStyle/>
          <a:p>
            <a:r>
              <a:rPr lang="en-US" dirty="0" smtClean="0"/>
              <a:t>Authenticate via </a:t>
            </a:r>
            <a:r>
              <a:rPr lang="en-US" b="1" dirty="0" smtClean="0"/>
              <a:t>immutable</a:t>
            </a:r>
            <a:r>
              <a:rPr lang="en-US" dirty="0" smtClean="0"/>
              <a:t> </a:t>
            </a:r>
            <a:r>
              <a:rPr lang="en-US" b="1" dirty="0" smtClean="0"/>
              <a:t>6-digit</a:t>
            </a:r>
            <a:r>
              <a:rPr lang="en-US" dirty="0" smtClean="0"/>
              <a:t> bulb serial number</a:t>
            </a:r>
          </a:p>
          <a:p>
            <a:endParaRPr lang="en-US" dirty="0"/>
          </a:p>
          <a:p>
            <a:r>
              <a:rPr lang="en-US" dirty="0" smtClean="0"/>
              <a:t>Off-the-shelf ~40 </a:t>
            </a:r>
            <a:r>
              <a:rPr lang="en-US" dirty="0" err="1" smtClean="0"/>
              <a:t>ms</a:t>
            </a:r>
            <a:r>
              <a:rPr lang="en-US" dirty="0" smtClean="0"/>
              <a:t> per authentication attempt (due to slow web server)</a:t>
            </a:r>
          </a:p>
          <a:p>
            <a:endParaRPr lang="en-US" dirty="0"/>
          </a:p>
          <a:p>
            <a:r>
              <a:rPr lang="en-US" dirty="0" smtClean="0"/>
              <a:t>One-time cost to brute force:</a:t>
            </a:r>
          </a:p>
          <a:p>
            <a:r>
              <a:rPr lang="en-US" b="1" dirty="0" smtClean="0"/>
              <a:t>Just over a week</a:t>
            </a:r>
          </a:p>
        </p:txBody>
      </p:sp>
      <p:sp>
        <p:nvSpPr>
          <p:cNvPr id="9" name="Slide Number Placeholder 8"/>
          <p:cNvSpPr>
            <a:spLocks noGrp="1"/>
          </p:cNvSpPr>
          <p:nvPr>
            <p:ph type="sldNum" sz="quarter" idx="12"/>
          </p:nvPr>
        </p:nvSpPr>
        <p:spPr/>
        <p:txBody>
          <a:bodyPr/>
          <a:lstStyle/>
          <a:p>
            <a:fld id="{1EFC5F69-8BF1-6F41-953B-C5277B3964C7}" type="slidenum">
              <a:rPr lang="en-US" smtClean="0"/>
              <a:t>31</a:t>
            </a:fld>
            <a:endParaRPr lang="en-US"/>
          </a:p>
        </p:txBody>
      </p:sp>
    </p:spTree>
    <p:extLst>
      <p:ext uri="{BB962C8B-B14F-4D97-AF65-F5344CB8AC3E}">
        <p14:creationId xmlns:p14="http://schemas.microsoft.com/office/powerpoint/2010/main" val="11007020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970954" y="1604107"/>
            <a:ext cx="2782277" cy="2782277"/>
          </a:xfrm>
          <a:prstGeom prst="rect">
            <a:avLst/>
          </a:prstGeom>
        </p:spPr>
      </p:pic>
      <p:pic>
        <p:nvPicPr>
          <p:cNvPr id="14" name="Picture 13"/>
          <p:cNvPicPr>
            <a:picLocks noChangeAspect="1"/>
          </p:cNvPicPr>
          <p:nvPr/>
        </p:nvPicPr>
        <p:blipFill>
          <a:blip r:embed="rId3"/>
          <a:stretch>
            <a:fillRect/>
          </a:stretch>
        </p:blipFill>
        <p:spPr>
          <a:xfrm>
            <a:off x="1616075" y="1563883"/>
            <a:ext cx="4646001" cy="1359923"/>
          </a:xfrm>
          <a:prstGeom prst="rect">
            <a:avLst/>
          </a:prstGeom>
        </p:spPr>
      </p:pic>
      <p:sp>
        <p:nvSpPr>
          <p:cNvPr id="2" name="Title 1"/>
          <p:cNvSpPr>
            <a:spLocks noGrp="1"/>
          </p:cNvSpPr>
          <p:nvPr>
            <p:ph type="title"/>
          </p:nvPr>
        </p:nvSpPr>
        <p:spPr/>
        <p:txBody>
          <a:bodyPr/>
          <a:lstStyle/>
          <a:p>
            <a:r>
              <a:rPr lang="en-US" dirty="0" smtClean="0"/>
              <a:t>Embedded Device Design</a:t>
            </a:r>
            <a:br>
              <a:rPr lang="en-US" dirty="0" smtClean="0"/>
            </a:br>
            <a:r>
              <a:rPr lang="en-US" dirty="0" smtClean="0"/>
              <a:t>Small things without buttons</a:t>
            </a:r>
            <a:endParaRPr lang="en-US" dirty="0"/>
          </a:p>
        </p:txBody>
      </p:sp>
      <p:pic>
        <p:nvPicPr>
          <p:cNvPr id="4" name="Picture 4" descr="http://g-ec2.images-amazon.com/images/G/01/th/aplus/philips/philips-hue-431650-bulb-single-lg._V370602166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37" y="1524318"/>
            <a:ext cx="1703264" cy="21977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2592264" y="2285510"/>
            <a:ext cx="2960811" cy="1973874"/>
          </a:xfrm>
          <a:prstGeom prst="rect">
            <a:avLst/>
          </a:prstGeom>
        </p:spPr>
      </p:pic>
      <p:pic>
        <p:nvPicPr>
          <p:cNvPr id="9" name="Picture 8" descr="Screen Shot 2014-08-10 at 17.10.5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47087" y="4386384"/>
            <a:ext cx="5606144" cy="2232285"/>
          </a:xfrm>
          <a:prstGeom prst="rect">
            <a:avLst/>
          </a:prstGeom>
        </p:spPr>
      </p:pic>
      <p:pic>
        <p:nvPicPr>
          <p:cNvPr id="11" name="Picture 10"/>
          <p:cNvPicPr>
            <a:picLocks noChangeAspect="1"/>
          </p:cNvPicPr>
          <p:nvPr/>
        </p:nvPicPr>
        <p:blipFill>
          <a:blip r:embed="rId7">
            <a:extLst>
              <a:ext uri="{BEBA8EAE-BF5A-486C-A8C5-ECC9F3942E4B}">
                <a14:imgProps xmlns:a14="http://schemas.microsoft.com/office/drawing/2010/main">
                  <a14:imgLayer r:embed="rId8">
                    <a14:imgEffect>
                      <a14:backgroundRemoval t="1500" b="97667" l="9750" r="90000"/>
                    </a14:imgEffect>
                  </a14:imgLayer>
                </a14:imgProps>
              </a:ext>
            </a:extLst>
          </a:blip>
          <a:stretch>
            <a:fillRect/>
          </a:stretch>
        </p:blipFill>
        <p:spPr>
          <a:xfrm>
            <a:off x="0" y="3482571"/>
            <a:ext cx="1807625" cy="1807625"/>
          </a:xfrm>
          <a:prstGeom prst="rect">
            <a:avLst/>
          </a:prstGeom>
        </p:spPr>
      </p:pic>
      <p:pic>
        <p:nvPicPr>
          <p:cNvPr id="12" name="Picture 11"/>
          <p:cNvPicPr>
            <a:picLocks noChangeAspect="1"/>
          </p:cNvPicPr>
          <p:nvPr/>
        </p:nvPicPr>
        <p:blipFill>
          <a:blip r:embed="rId9">
            <a:extLst>
              <a:ext uri="{BEBA8EAE-BF5A-486C-A8C5-ECC9F3942E4B}">
                <a14:imgProps xmlns:a14="http://schemas.microsoft.com/office/drawing/2010/main">
                  <a14:imgLayer r:embed="rId10">
                    <a14:imgEffect>
                      <a14:backgroundRemoval t="7083" b="90000" l="9813" r="89252">
                        <a14:foregroundMark x1="42757" y1="25417" x2="42757" y2="25417"/>
                      </a14:backgroundRemoval>
                    </a14:imgEffect>
                  </a14:imgLayer>
                </a14:imgProps>
              </a:ext>
            </a:extLst>
          </a:blip>
          <a:stretch>
            <a:fillRect/>
          </a:stretch>
        </p:blipFill>
        <p:spPr>
          <a:xfrm>
            <a:off x="1801701" y="3596767"/>
            <a:ext cx="1408150" cy="1579234"/>
          </a:xfrm>
          <a:prstGeom prst="rect">
            <a:avLst/>
          </a:prstGeom>
        </p:spPr>
      </p:pic>
      <p:pic>
        <p:nvPicPr>
          <p:cNvPr id="13" name="Picture 12"/>
          <p:cNvPicPr>
            <a:picLocks noChangeAspect="1"/>
          </p:cNvPicPr>
          <p:nvPr/>
        </p:nvPicPr>
        <p:blipFill>
          <a:blip r:embed="rId11">
            <a:extLst>
              <a:ext uri="{BEBA8EAE-BF5A-486C-A8C5-ECC9F3942E4B}">
                <a14:imgProps xmlns:a14="http://schemas.microsoft.com/office/drawing/2010/main">
                  <a14:imgLayer r:embed="rId12">
                    <a14:imgEffect>
                      <a14:backgroundRemoval t="4678" b="89961" l="10000" r="90000"/>
                    </a14:imgEffect>
                  </a14:imgLayer>
                </a14:imgProps>
              </a:ext>
            </a:extLst>
          </a:blip>
          <a:stretch>
            <a:fillRect/>
          </a:stretch>
        </p:blipFill>
        <p:spPr>
          <a:xfrm>
            <a:off x="464452" y="4937102"/>
            <a:ext cx="2883219" cy="1920898"/>
          </a:xfrm>
          <a:prstGeom prst="rect">
            <a:avLst/>
          </a:prstGeom>
        </p:spPr>
      </p:pic>
      <p:sp>
        <p:nvSpPr>
          <p:cNvPr id="3" name="Slide Number Placeholder 2"/>
          <p:cNvSpPr>
            <a:spLocks noGrp="1"/>
          </p:cNvSpPr>
          <p:nvPr>
            <p:ph type="sldNum" sz="quarter" idx="12"/>
          </p:nvPr>
        </p:nvSpPr>
        <p:spPr/>
        <p:txBody>
          <a:bodyPr/>
          <a:lstStyle/>
          <a:p>
            <a:fld id="{1EFC5F69-8BF1-6F41-953B-C5277B3964C7}" type="slidenum">
              <a:rPr lang="en-US" smtClean="0"/>
              <a:t>32</a:t>
            </a:fld>
            <a:endParaRPr lang="en-US"/>
          </a:p>
        </p:txBody>
      </p:sp>
    </p:spTree>
    <p:extLst>
      <p:ext uri="{BB962C8B-B14F-4D97-AF65-F5344CB8AC3E}">
        <p14:creationId xmlns:p14="http://schemas.microsoft.com/office/powerpoint/2010/main" val="976727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smtClean="0"/>
              <a:t>now?</a:t>
            </a:r>
            <a:endParaRPr lang="en-US"/>
          </a:p>
        </p:txBody>
      </p:sp>
      <p:sp>
        <p:nvSpPr>
          <p:cNvPr id="3" name="Content Placeholder 2"/>
          <p:cNvSpPr>
            <a:spLocks noGrp="1"/>
          </p:cNvSpPr>
          <p:nvPr>
            <p:ph idx="1"/>
          </p:nvPr>
        </p:nvSpPr>
        <p:spPr/>
        <p:txBody>
          <a:bodyPr/>
          <a:lstStyle/>
          <a:p>
            <a:r>
              <a:rPr lang="en-US" dirty="0" smtClean="0"/>
              <a:t>Why are so many </a:t>
            </a:r>
            <a:r>
              <a:rPr lang="en-US" dirty="0" err="1" smtClean="0"/>
              <a:t>IoT</a:t>
            </a:r>
            <a:r>
              <a:rPr lang="en-US" dirty="0" smtClean="0"/>
              <a:t> devices being built?</a:t>
            </a:r>
          </a:p>
          <a:p>
            <a:r>
              <a:rPr lang="en-US" dirty="0" smtClean="0"/>
              <a:t>What opened the floodgates?</a:t>
            </a:r>
          </a:p>
          <a:p>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33</a:t>
            </a:fld>
            <a:endParaRPr lang="en-US"/>
          </a:p>
        </p:txBody>
      </p:sp>
      <p:pic>
        <p:nvPicPr>
          <p:cNvPr id="5" name="Picture 4" descr="Screen Shot 2014-08-11 at 3.34.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095979"/>
            <a:ext cx="8088923" cy="2846939"/>
          </a:xfrm>
          <a:prstGeom prst="rect">
            <a:avLst/>
          </a:prstGeom>
        </p:spPr>
      </p:pic>
      <p:sp>
        <p:nvSpPr>
          <p:cNvPr id="6" name="TextBox 5"/>
          <p:cNvSpPr txBox="1"/>
          <p:nvPr/>
        </p:nvSpPr>
        <p:spPr>
          <a:xfrm>
            <a:off x="0" y="6489838"/>
            <a:ext cx="6877050" cy="276999"/>
          </a:xfrm>
          <a:prstGeom prst="rect">
            <a:avLst/>
          </a:prstGeom>
          <a:noFill/>
        </p:spPr>
        <p:txBody>
          <a:bodyPr wrap="square" rtlCol="0">
            <a:spAutoFit/>
          </a:bodyPr>
          <a:lstStyle/>
          <a:p>
            <a:r>
              <a:rPr lang="en-US" sz="1200" i="1" dirty="0" smtClean="0"/>
              <a:t>Google </a:t>
            </a:r>
            <a:r>
              <a:rPr lang="en-US" sz="1200" i="1" dirty="0" err="1" smtClean="0"/>
              <a:t>Ngram</a:t>
            </a:r>
            <a:r>
              <a:rPr lang="en-US" sz="1200" i="1" dirty="0" smtClean="0"/>
              <a:t> Viewer</a:t>
            </a:r>
            <a:endParaRPr lang="en-US" sz="1200" i="1" dirty="0"/>
          </a:p>
        </p:txBody>
      </p:sp>
      <p:sp>
        <p:nvSpPr>
          <p:cNvPr id="9" name="Freeform 8"/>
          <p:cNvSpPr/>
          <p:nvPr/>
        </p:nvSpPr>
        <p:spPr>
          <a:xfrm>
            <a:off x="6116008" y="1251074"/>
            <a:ext cx="2685230" cy="3336196"/>
          </a:xfrm>
          <a:custGeom>
            <a:avLst/>
            <a:gdLst>
              <a:gd name="connsiteX0" fmla="*/ 0 w 2685230"/>
              <a:gd name="connsiteY0" fmla="*/ 3336196 h 3336196"/>
              <a:gd name="connsiteX1" fmla="*/ 1680638 w 2685230"/>
              <a:gd name="connsiteY1" fmla="*/ 2306272 h 3336196"/>
              <a:gd name="connsiteX2" fmla="*/ 2685230 w 2685230"/>
              <a:gd name="connsiteY2" fmla="*/ 0 h 3336196"/>
            </a:gdLst>
            <a:ahLst/>
            <a:cxnLst>
              <a:cxn ang="0">
                <a:pos x="connsiteX0" y="connsiteY0"/>
              </a:cxn>
              <a:cxn ang="0">
                <a:pos x="connsiteX1" y="connsiteY1"/>
              </a:cxn>
              <a:cxn ang="0">
                <a:pos x="connsiteX2" y="connsiteY2"/>
              </a:cxn>
            </a:cxnLst>
            <a:rect l="l" t="t" r="r" b="b"/>
            <a:pathLst>
              <a:path w="2685230" h="3336196">
                <a:moveTo>
                  <a:pt x="0" y="3336196"/>
                </a:moveTo>
                <a:cubicBezTo>
                  <a:pt x="616550" y="3099250"/>
                  <a:pt x="1233100" y="2862305"/>
                  <a:pt x="1680638" y="2306272"/>
                </a:cubicBezTo>
                <a:cubicBezTo>
                  <a:pt x="2128176" y="1750239"/>
                  <a:pt x="2512533" y="346467"/>
                  <a:pt x="2685230" y="0"/>
                </a:cubicBezTo>
              </a:path>
            </a:pathLst>
          </a:custGeom>
          <a:ln>
            <a:solidFill>
              <a:schemeClr val="accent3">
                <a:alpha val="50000"/>
              </a:schemeClr>
            </a:soli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808087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smartphone is an embedded system and a micro-PC</a:t>
            </a:r>
            <a:endParaRPr lang="en-US" dirty="0"/>
          </a:p>
        </p:txBody>
      </p:sp>
      <p:sp>
        <p:nvSpPr>
          <p:cNvPr id="3" name="Content Placeholder 2"/>
          <p:cNvSpPr>
            <a:spLocks noGrp="1"/>
          </p:cNvSpPr>
          <p:nvPr>
            <p:ph idx="1"/>
          </p:nvPr>
        </p:nvSpPr>
        <p:spPr>
          <a:xfrm>
            <a:off x="322385" y="1626593"/>
            <a:ext cx="3831492" cy="719015"/>
          </a:xfrm>
        </p:spPr>
        <p:txBody>
          <a:bodyPr/>
          <a:lstStyle/>
          <a:p>
            <a:r>
              <a:rPr lang="en-US" dirty="0" smtClean="0"/>
              <a:t>Very mature </a:t>
            </a:r>
            <a:r>
              <a:rPr lang="en-US" dirty="0" err="1" smtClean="0"/>
              <a:t>toolchains</a:t>
            </a:r>
            <a:r>
              <a:rPr lang="en-US" dirty="0" smtClean="0"/>
              <a:t> for embedded ARM cores </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34</a:t>
            </a:fld>
            <a:endParaRPr lang="en-US"/>
          </a:p>
        </p:txBody>
      </p:sp>
      <p:pic>
        <p:nvPicPr>
          <p:cNvPr id="5" name="Picture 4"/>
          <p:cNvPicPr>
            <a:picLocks noChangeAspect="1"/>
          </p:cNvPicPr>
          <p:nvPr/>
        </p:nvPicPr>
        <p:blipFill>
          <a:blip r:embed="rId2"/>
          <a:stretch>
            <a:fillRect/>
          </a:stretch>
        </p:blipFill>
        <p:spPr>
          <a:xfrm>
            <a:off x="4699569" y="3697504"/>
            <a:ext cx="2939969" cy="1626727"/>
          </a:xfrm>
          <a:prstGeom prst="rect">
            <a:avLst/>
          </a:prstGeom>
        </p:spPr>
      </p:pic>
      <p:pic>
        <p:nvPicPr>
          <p:cNvPr id="6" name="Picture 5"/>
          <p:cNvPicPr>
            <a:picLocks noChangeAspect="1"/>
          </p:cNvPicPr>
          <p:nvPr/>
        </p:nvPicPr>
        <p:blipFill>
          <a:blip r:embed="rId3"/>
          <a:stretch>
            <a:fillRect/>
          </a:stretch>
        </p:blipFill>
        <p:spPr>
          <a:xfrm>
            <a:off x="6281614" y="5213345"/>
            <a:ext cx="2719509" cy="1644655"/>
          </a:xfrm>
          <a:prstGeom prst="rect">
            <a:avLst/>
          </a:prstGeom>
        </p:spPr>
      </p:pic>
      <p:pic>
        <p:nvPicPr>
          <p:cNvPr id="7" name="Picture 6"/>
          <p:cNvPicPr>
            <a:picLocks noChangeAspect="1"/>
          </p:cNvPicPr>
          <p:nvPr/>
        </p:nvPicPr>
        <p:blipFill>
          <a:blip r:embed="rId4"/>
          <a:stretch>
            <a:fillRect/>
          </a:stretch>
        </p:blipFill>
        <p:spPr>
          <a:xfrm>
            <a:off x="322385" y="2351470"/>
            <a:ext cx="3780692" cy="2152145"/>
          </a:xfrm>
          <a:prstGeom prst="rect">
            <a:avLst/>
          </a:prstGeom>
        </p:spPr>
      </p:pic>
      <p:pic>
        <p:nvPicPr>
          <p:cNvPr id="8" name="Picture 7"/>
          <p:cNvPicPr>
            <a:picLocks noChangeAspect="1"/>
          </p:cNvPicPr>
          <p:nvPr/>
        </p:nvPicPr>
        <p:blipFill rotWithShape="1">
          <a:blip r:embed="rId5"/>
          <a:srcRect r="40458"/>
          <a:stretch/>
        </p:blipFill>
        <p:spPr>
          <a:xfrm>
            <a:off x="1" y="4777154"/>
            <a:ext cx="2160597" cy="2080846"/>
          </a:xfrm>
          <a:prstGeom prst="rect">
            <a:avLst/>
          </a:prstGeom>
        </p:spPr>
      </p:pic>
      <p:pic>
        <p:nvPicPr>
          <p:cNvPr id="9" name="Picture 8"/>
          <p:cNvPicPr>
            <a:picLocks noChangeAspect="1"/>
          </p:cNvPicPr>
          <p:nvPr/>
        </p:nvPicPr>
        <p:blipFill>
          <a:blip r:embed="rId6"/>
          <a:stretch>
            <a:fillRect/>
          </a:stretch>
        </p:blipFill>
        <p:spPr>
          <a:xfrm>
            <a:off x="2203541" y="4982308"/>
            <a:ext cx="2339120" cy="1811574"/>
          </a:xfrm>
          <a:prstGeom prst="rect">
            <a:avLst/>
          </a:prstGeom>
        </p:spPr>
      </p:pic>
      <p:sp>
        <p:nvSpPr>
          <p:cNvPr id="10" name="TextBox 9"/>
          <p:cNvSpPr txBox="1"/>
          <p:nvPr/>
        </p:nvSpPr>
        <p:spPr>
          <a:xfrm>
            <a:off x="322385" y="3228592"/>
            <a:ext cx="1377939" cy="923330"/>
          </a:xfrm>
          <a:prstGeom prst="rect">
            <a:avLst/>
          </a:prstGeom>
          <a:noFill/>
        </p:spPr>
        <p:txBody>
          <a:bodyPr wrap="none" rtlCol="0">
            <a:spAutoFit/>
          </a:bodyPr>
          <a:lstStyle/>
          <a:p>
            <a:r>
              <a:rPr lang="en-US" sz="5400" b="1" dirty="0" err="1" smtClean="0">
                <a:solidFill>
                  <a:schemeClr val="accent3"/>
                </a:solidFill>
              </a:rPr>
              <a:t>gcc</a:t>
            </a:r>
            <a:endParaRPr lang="en-US" sz="5400" b="1" dirty="0">
              <a:solidFill>
                <a:schemeClr val="accent3"/>
              </a:solidFill>
            </a:endParaRPr>
          </a:p>
        </p:txBody>
      </p:sp>
      <p:sp>
        <p:nvSpPr>
          <p:cNvPr id="11" name="TextBox 10"/>
          <p:cNvSpPr txBox="1"/>
          <p:nvPr/>
        </p:nvSpPr>
        <p:spPr>
          <a:xfrm>
            <a:off x="1" y="4777154"/>
            <a:ext cx="1993342" cy="923330"/>
          </a:xfrm>
          <a:prstGeom prst="rect">
            <a:avLst/>
          </a:prstGeom>
          <a:noFill/>
        </p:spPr>
        <p:txBody>
          <a:bodyPr wrap="none" rtlCol="0">
            <a:spAutoFit/>
          </a:bodyPr>
          <a:lstStyle/>
          <a:p>
            <a:r>
              <a:rPr lang="en-US" sz="5400" b="1" dirty="0" smtClean="0">
                <a:solidFill>
                  <a:schemeClr val="accent3"/>
                </a:solidFill>
              </a:rPr>
              <a:t>clang</a:t>
            </a:r>
            <a:endParaRPr lang="en-US" sz="5400" b="1" dirty="0">
              <a:solidFill>
                <a:schemeClr val="accent3"/>
              </a:solidFill>
            </a:endParaRPr>
          </a:p>
        </p:txBody>
      </p:sp>
      <p:sp>
        <p:nvSpPr>
          <p:cNvPr id="12" name="TextBox 11"/>
          <p:cNvSpPr txBox="1"/>
          <p:nvPr/>
        </p:nvSpPr>
        <p:spPr>
          <a:xfrm>
            <a:off x="2203541" y="4816231"/>
            <a:ext cx="2340943" cy="923330"/>
          </a:xfrm>
          <a:prstGeom prst="rect">
            <a:avLst/>
          </a:prstGeom>
          <a:noFill/>
        </p:spPr>
        <p:txBody>
          <a:bodyPr wrap="none" rtlCol="0">
            <a:spAutoFit/>
          </a:bodyPr>
          <a:lstStyle/>
          <a:p>
            <a:r>
              <a:rPr lang="en-US" sz="5400" b="1" dirty="0" err="1" smtClean="0">
                <a:solidFill>
                  <a:schemeClr val="accent3"/>
                </a:solidFill>
              </a:rPr>
              <a:t>msccv</a:t>
            </a:r>
            <a:endParaRPr lang="en-US" sz="5400" b="1" dirty="0">
              <a:solidFill>
                <a:schemeClr val="accent3"/>
              </a:solidFill>
            </a:endParaRPr>
          </a:p>
        </p:txBody>
      </p:sp>
      <p:pic>
        <p:nvPicPr>
          <p:cNvPr id="13" name="Picture 12"/>
          <p:cNvPicPr>
            <a:picLocks noChangeAspect="1"/>
          </p:cNvPicPr>
          <p:nvPr/>
        </p:nvPicPr>
        <p:blipFill>
          <a:blip r:embed="rId7"/>
          <a:stretch>
            <a:fillRect/>
          </a:stretch>
        </p:blipFill>
        <p:spPr>
          <a:xfrm>
            <a:off x="6418384" y="2328526"/>
            <a:ext cx="2504585" cy="1664157"/>
          </a:xfrm>
          <a:prstGeom prst="rect">
            <a:avLst/>
          </a:prstGeom>
        </p:spPr>
      </p:pic>
      <p:sp>
        <p:nvSpPr>
          <p:cNvPr id="14" name="Content Placeholder 2"/>
          <p:cNvSpPr txBox="1">
            <a:spLocks/>
          </p:cNvSpPr>
          <p:nvPr/>
        </p:nvSpPr>
        <p:spPr>
          <a:xfrm>
            <a:off x="4699569" y="1632455"/>
            <a:ext cx="3831492" cy="719015"/>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Lucida Grande"/>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t>Driving down size, cost, and energy of peripheral sensors</a:t>
            </a:r>
            <a:endParaRPr lang="en-US" dirty="0"/>
          </a:p>
        </p:txBody>
      </p:sp>
    </p:spTree>
    <p:extLst>
      <p:ext uri="{BB962C8B-B14F-4D97-AF65-F5344CB8AC3E}">
        <p14:creationId xmlns:p14="http://schemas.microsoft.com/office/powerpoint/2010/main" val="15566770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why do we need </a:t>
            </a:r>
            <a:r>
              <a:rPr lang="en-US" dirty="0" err="1" smtClean="0"/>
              <a:t>IoT</a:t>
            </a:r>
            <a:r>
              <a:rPr lang="en-US" dirty="0" smtClean="0"/>
              <a:t> if there are smartphones everywhere?</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35</a:t>
            </a:fld>
            <a:endParaRPr lang="en-US"/>
          </a:p>
        </p:txBody>
      </p:sp>
      <p:pic>
        <p:nvPicPr>
          <p:cNvPr id="6" name="Picture 5" descr="imager_with_lens-cr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8384" y="2147004"/>
            <a:ext cx="1924538" cy="1439554"/>
          </a:xfrm>
          <a:prstGeom prst="rect">
            <a:avLst/>
          </a:prstGeom>
        </p:spPr>
      </p:pic>
      <p:pic>
        <p:nvPicPr>
          <p:cNvPr id="7" name="Picture 2" descr="http://blogs.technet.com/cfs-file.ashx/__key/communityserver-blogs-components-weblogfiles/00-00-00-87-18/5850.Nokia-Lumia-920-mit-Windows-Phone-8.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7" b="98633" l="23438" r="77344">
                        <a14:foregroundMark x1="37891" y1="21973" x2="37891" y2="21973"/>
                        <a14:foregroundMark x1="42969" y1="22266" x2="42969" y2="22266"/>
                        <a14:foregroundMark x1="53613" y1="17871" x2="53613" y2="17871"/>
                        <a14:foregroundMark x1="55078" y1="55859" x2="55078" y2="55859"/>
                        <a14:foregroundMark x1="56250" y1="67188" x2="56250" y2="67188"/>
                        <a14:foregroundMark x1="65234" y1="67480" x2="65234" y2="67480"/>
                      </a14:backgroundRemoval>
                    </a14:imgEffect>
                  </a14:imgLayer>
                </a14:imgProps>
              </a:ext>
              <a:ext uri="{28A0092B-C50C-407E-A947-70E740481C1C}">
                <a14:useLocalDpi xmlns:a14="http://schemas.microsoft.com/office/drawing/2010/main" val="0"/>
              </a:ext>
            </a:extLst>
          </a:blip>
          <a:srcRect l="21793" r="19775"/>
          <a:stretch/>
        </p:blipFill>
        <p:spPr bwMode="auto">
          <a:xfrm>
            <a:off x="457200" y="1611924"/>
            <a:ext cx="1688812" cy="289022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83683" y="2663228"/>
            <a:ext cx="819681" cy="923330"/>
          </a:xfrm>
          <a:prstGeom prst="rect">
            <a:avLst/>
          </a:prstGeom>
          <a:noFill/>
        </p:spPr>
        <p:txBody>
          <a:bodyPr wrap="none" rtlCol="0">
            <a:spAutoFit/>
          </a:bodyPr>
          <a:lstStyle/>
          <a:p>
            <a:r>
              <a:rPr lang="en-US" sz="5400" b="1" dirty="0" smtClean="0">
                <a:solidFill>
                  <a:schemeClr val="accent3"/>
                </a:solidFill>
              </a:rPr>
              <a:t>!=</a:t>
            </a:r>
            <a:endParaRPr lang="en-US" sz="5400" b="1" dirty="0">
              <a:solidFill>
                <a:schemeClr val="accent3"/>
              </a:solidFill>
            </a:endParaRPr>
          </a:p>
        </p:txBody>
      </p:sp>
      <p:cxnSp>
        <p:nvCxnSpPr>
          <p:cNvPr id="10" name="Straight Arrow Connector 9"/>
          <p:cNvCxnSpPr/>
          <p:nvPr/>
        </p:nvCxnSpPr>
        <p:spPr>
          <a:xfrm>
            <a:off x="3878384" y="3878385"/>
            <a:ext cx="1807307"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98460" y="3907693"/>
            <a:ext cx="761747" cy="369332"/>
          </a:xfrm>
          <a:prstGeom prst="rect">
            <a:avLst/>
          </a:prstGeom>
          <a:noFill/>
        </p:spPr>
        <p:txBody>
          <a:bodyPr wrap="none" rtlCol="0">
            <a:spAutoFit/>
          </a:bodyPr>
          <a:lstStyle/>
          <a:p>
            <a:r>
              <a:rPr lang="en-US" dirty="0" smtClean="0"/>
              <a:t>2 mm</a:t>
            </a:r>
            <a:endParaRPr lang="en-US" dirty="0"/>
          </a:p>
        </p:txBody>
      </p:sp>
      <p:cxnSp>
        <p:nvCxnSpPr>
          <p:cNvPr id="12" name="Straight Arrow Connector 11"/>
          <p:cNvCxnSpPr>
            <a:endCxn id="6" idx="1"/>
          </p:cNvCxnSpPr>
          <p:nvPr/>
        </p:nvCxnSpPr>
        <p:spPr>
          <a:xfrm flipV="1">
            <a:off x="3673230" y="2866781"/>
            <a:ext cx="205154" cy="71977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072553" y="2678859"/>
            <a:ext cx="954258" cy="369332"/>
          </a:xfrm>
          <a:prstGeom prst="rect">
            <a:avLst/>
          </a:prstGeom>
          <a:noFill/>
        </p:spPr>
        <p:txBody>
          <a:bodyPr wrap="none" rtlCol="0">
            <a:spAutoFit/>
          </a:bodyPr>
          <a:lstStyle/>
          <a:p>
            <a:r>
              <a:rPr lang="en-US" dirty="0" smtClean="0"/>
              <a:t>3.5 mm</a:t>
            </a:r>
            <a:endParaRPr lang="en-US" dirty="0"/>
          </a:p>
        </p:txBody>
      </p:sp>
      <p:sp>
        <p:nvSpPr>
          <p:cNvPr id="21" name="TextBox 20"/>
          <p:cNvSpPr txBox="1"/>
          <p:nvPr/>
        </p:nvSpPr>
        <p:spPr>
          <a:xfrm>
            <a:off x="2924126" y="2579567"/>
            <a:ext cx="954258" cy="369332"/>
          </a:xfrm>
          <a:prstGeom prst="rect">
            <a:avLst/>
          </a:prstGeom>
          <a:noFill/>
        </p:spPr>
        <p:txBody>
          <a:bodyPr wrap="none" rtlCol="0">
            <a:spAutoFit/>
          </a:bodyPr>
          <a:lstStyle/>
          <a:p>
            <a:r>
              <a:rPr lang="en-US" dirty="0" smtClean="0"/>
              <a:t>0.5 mm</a:t>
            </a:r>
            <a:endParaRPr lang="en-US" dirty="0"/>
          </a:p>
        </p:txBody>
      </p:sp>
      <p:cxnSp>
        <p:nvCxnSpPr>
          <p:cNvPr id="22" name="Straight Arrow Connector 21"/>
          <p:cNvCxnSpPr/>
          <p:nvPr/>
        </p:nvCxnSpPr>
        <p:spPr>
          <a:xfrm flipV="1">
            <a:off x="5952456" y="2147004"/>
            <a:ext cx="0" cy="14454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5"/>
          <a:stretch>
            <a:fillRect/>
          </a:stretch>
        </p:blipFill>
        <p:spPr>
          <a:xfrm>
            <a:off x="1710081" y="4502150"/>
            <a:ext cx="3565769" cy="1917080"/>
          </a:xfrm>
          <a:prstGeom prst="rect">
            <a:avLst/>
          </a:prstGeom>
        </p:spPr>
      </p:pic>
      <p:sp>
        <p:nvSpPr>
          <p:cNvPr id="25" name="TextBox 24"/>
          <p:cNvSpPr txBox="1"/>
          <p:nvPr/>
        </p:nvSpPr>
        <p:spPr>
          <a:xfrm>
            <a:off x="5275850" y="4906244"/>
            <a:ext cx="819681" cy="923330"/>
          </a:xfrm>
          <a:prstGeom prst="rect">
            <a:avLst/>
          </a:prstGeom>
          <a:noFill/>
        </p:spPr>
        <p:txBody>
          <a:bodyPr wrap="none" rtlCol="0">
            <a:spAutoFit/>
          </a:bodyPr>
          <a:lstStyle/>
          <a:p>
            <a:r>
              <a:rPr lang="en-US" sz="5400" b="1" dirty="0" smtClean="0">
                <a:solidFill>
                  <a:schemeClr val="accent3"/>
                </a:solidFill>
              </a:rPr>
              <a:t>!=</a:t>
            </a:r>
            <a:endParaRPr lang="en-US" sz="5400" b="1" dirty="0">
              <a:solidFill>
                <a:schemeClr val="accent3"/>
              </a:solidFill>
            </a:endParaRPr>
          </a:p>
        </p:txBody>
      </p:sp>
      <p:pic>
        <p:nvPicPr>
          <p:cNvPr id="26" name="Picture 25"/>
          <p:cNvPicPr>
            <a:picLocks noChangeAspect="1"/>
          </p:cNvPicPr>
          <p:nvPr/>
        </p:nvPicPr>
        <p:blipFill rotWithShape="1">
          <a:blip r:embed="rId6"/>
          <a:srcRect r="965"/>
          <a:stretch/>
        </p:blipFill>
        <p:spPr>
          <a:xfrm>
            <a:off x="6248587" y="4502150"/>
            <a:ext cx="2752537" cy="1848789"/>
          </a:xfrm>
          <a:prstGeom prst="rect">
            <a:avLst/>
          </a:prstGeom>
        </p:spPr>
      </p:pic>
    </p:spTree>
    <p:extLst>
      <p:ext uri="{BB962C8B-B14F-4D97-AF65-F5344CB8AC3E}">
        <p14:creationId xmlns:p14="http://schemas.microsoft.com/office/powerpoint/2010/main" val="35445587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3393270" y="3272466"/>
            <a:ext cx="2736969" cy="2736969"/>
          </a:xfrm>
          <a:prstGeom prst="rect">
            <a:avLst/>
          </a:prstGeom>
        </p:spPr>
      </p:pic>
      <p:sp>
        <p:nvSpPr>
          <p:cNvPr id="2" name="Title 1"/>
          <p:cNvSpPr>
            <a:spLocks noGrp="1"/>
          </p:cNvSpPr>
          <p:nvPr>
            <p:ph type="title"/>
          </p:nvPr>
        </p:nvSpPr>
        <p:spPr/>
        <p:txBody>
          <a:bodyPr/>
          <a:lstStyle/>
          <a:p>
            <a:r>
              <a:rPr lang="en-US" dirty="0" smtClean="0"/>
              <a:t>A reminder: Energy is king</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36</a:t>
            </a:fld>
            <a:endParaRPr lang="en-US"/>
          </a:p>
        </p:txBody>
      </p:sp>
      <p:pic>
        <p:nvPicPr>
          <p:cNvPr id="5" name="Picture 4"/>
          <p:cNvPicPr>
            <a:picLocks noChangeAspect="1"/>
          </p:cNvPicPr>
          <p:nvPr/>
        </p:nvPicPr>
        <p:blipFill>
          <a:blip r:embed="rId4"/>
          <a:stretch>
            <a:fillRect/>
          </a:stretch>
        </p:blipFill>
        <p:spPr>
          <a:xfrm>
            <a:off x="305412" y="1886065"/>
            <a:ext cx="2975463" cy="4542692"/>
          </a:xfrm>
          <a:prstGeom prst="rect">
            <a:avLst/>
          </a:prstGeom>
        </p:spPr>
      </p:pic>
      <p:cxnSp>
        <p:nvCxnSpPr>
          <p:cNvPr id="7" name="Straight Connector 6"/>
          <p:cNvCxnSpPr/>
          <p:nvPr/>
        </p:nvCxnSpPr>
        <p:spPr>
          <a:xfrm>
            <a:off x="1802058" y="3008923"/>
            <a:ext cx="1191846" cy="478692"/>
          </a:xfrm>
          <a:prstGeom prst="line">
            <a:avLst/>
          </a:prstGeom>
          <a:ln w="76200" cmpd="sng"/>
        </p:spPr>
        <p:style>
          <a:lnRef idx="3">
            <a:schemeClr val="accent3"/>
          </a:lnRef>
          <a:fillRef idx="0">
            <a:schemeClr val="accent3"/>
          </a:fillRef>
          <a:effectRef idx="2">
            <a:schemeClr val="accent3"/>
          </a:effectRef>
          <a:fontRef idx="minor">
            <a:schemeClr val="tx1"/>
          </a:fontRef>
        </p:style>
      </p:cxnSp>
      <p:cxnSp>
        <p:nvCxnSpPr>
          <p:cNvPr id="10" name="Straight Connector 9"/>
          <p:cNvCxnSpPr/>
          <p:nvPr/>
        </p:nvCxnSpPr>
        <p:spPr>
          <a:xfrm flipV="1">
            <a:off x="1802058" y="3008923"/>
            <a:ext cx="1191846" cy="478692"/>
          </a:xfrm>
          <a:prstGeom prst="line">
            <a:avLst/>
          </a:prstGeom>
          <a:ln w="76200" cmpd="sng"/>
        </p:spPr>
        <p:style>
          <a:lnRef idx="3">
            <a:schemeClr val="accent3"/>
          </a:lnRef>
          <a:fillRef idx="0">
            <a:schemeClr val="accent3"/>
          </a:fillRef>
          <a:effectRef idx="2">
            <a:schemeClr val="accent3"/>
          </a:effectRef>
          <a:fontRef idx="minor">
            <a:schemeClr val="tx1"/>
          </a:fontRef>
        </p:style>
      </p:cxnSp>
      <p:sp>
        <p:nvSpPr>
          <p:cNvPr id="13" name="TextBox 12"/>
          <p:cNvSpPr txBox="1"/>
          <p:nvPr/>
        </p:nvSpPr>
        <p:spPr>
          <a:xfrm rot="21449772">
            <a:off x="3023214" y="2749438"/>
            <a:ext cx="2467342" cy="830997"/>
          </a:xfrm>
          <a:prstGeom prst="rect">
            <a:avLst/>
          </a:prstGeom>
          <a:noFill/>
        </p:spPr>
        <p:txBody>
          <a:bodyPr wrap="none" rtlCol="0">
            <a:spAutoFit/>
          </a:bodyPr>
          <a:lstStyle/>
          <a:p>
            <a:r>
              <a:rPr lang="en-US" sz="4800" dirty="0" smtClean="0">
                <a:solidFill>
                  <a:srgbClr val="FF6700"/>
                </a:solidFill>
                <a:latin typeface="Abadi MT Condensed Extra Bold"/>
                <a:cs typeface="Abadi MT Condensed Extra Bold"/>
              </a:rPr>
              <a:t>CAN ONLY</a:t>
            </a:r>
            <a:endParaRPr lang="en-US" sz="4800" dirty="0">
              <a:solidFill>
                <a:srgbClr val="FF6700"/>
              </a:solidFill>
              <a:latin typeface="Abadi MT Condensed Extra Bold"/>
              <a:cs typeface="Abadi MT Condensed Extra Bold"/>
            </a:endParaRPr>
          </a:p>
        </p:txBody>
      </p:sp>
      <p:pic>
        <p:nvPicPr>
          <p:cNvPr id="15" name="Picture 14"/>
          <p:cNvPicPr>
            <a:picLocks noChangeAspect="1"/>
          </p:cNvPicPr>
          <p:nvPr/>
        </p:nvPicPr>
        <p:blipFill>
          <a:blip r:embed="rId5"/>
          <a:stretch>
            <a:fillRect/>
          </a:stretch>
        </p:blipFill>
        <p:spPr>
          <a:xfrm>
            <a:off x="5988537" y="4357075"/>
            <a:ext cx="2325077" cy="2325077"/>
          </a:xfrm>
          <a:prstGeom prst="rect">
            <a:avLst/>
          </a:prstGeom>
        </p:spPr>
      </p:pic>
      <p:sp>
        <p:nvSpPr>
          <p:cNvPr id="16" name="TextBox 15"/>
          <p:cNvSpPr txBox="1"/>
          <p:nvPr/>
        </p:nvSpPr>
        <p:spPr>
          <a:xfrm>
            <a:off x="5771713" y="1835978"/>
            <a:ext cx="2746866" cy="1077218"/>
          </a:xfrm>
          <a:prstGeom prst="rect">
            <a:avLst/>
          </a:prstGeom>
          <a:noFill/>
        </p:spPr>
        <p:txBody>
          <a:bodyPr wrap="none" rtlCol="0">
            <a:spAutoFit/>
          </a:bodyPr>
          <a:lstStyle/>
          <a:p>
            <a:pPr algn="ctr"/>
            <a:r>
              <a:rPr lang="en-US" sz="3200" dirty="0" smtClean="0">
                <a:solidFill>
                  <a:srgbClr val="FF6700"/>
                </a:solidFill>
                <a:latin typeface="Abadi MT Condensed Extra Bold"/>
                <a:cs typeface="Abadi MT Condensed Extra Bold"/>
              </a:rPr>
              <a:t>Life Expectancy:</a:t>
            </a:r>
          </a:p>
          <a:p>
            <a:pPr algn="ctr"/>
            <a:r>
              <a:rPr lang="en-US" sz="3200" dirty="0" smtClean="0">
                <a:solidFill>
                  <a:srgbClr val="FF6700"/>
                </a:solidFill>
                <a:latin typeface="Abadi MT Condensed Extra Bold"/>
                <a:cs typeface="Abadi MT Condensed Extra Bold"/>
              </a:rPr>
              <a:t>40 </a:t>
            </a:r>
            <a:r>
              <a:rPr lang="en-US" sz="3200" dirty="0" err="1" smtClean="0">
                <a:solidFill>
                  <a:srgbClr val="FF6700"/>
                </a:solidFill>
                <a:latin typeface="Abadi MT Condensed Extra Bold"/>
                <a:cs typeface="Abadi MT Condensed Extra Bold"/>
              </a:rPr>
              <a:t>mAh</a:t>
            </a:r>
            <a:endParaRPr lang="en-US" sz="3200" dirty="0">
              <a:solidFill>
                <a:srgbClr val="FF6700"/>
              </a:solidFill>
              <a:latin typeface="Abadi MT Condensed Extra Bold"/>
              <a:cs typeface="Abadi MT Condensed Extra Bold"/>
            </a:endParaRPr>
          </a:p>
        </p:txBody>
      </p:sp>
      <p:pic>
        <p:nvPicPr>
          <p:cNvPr id="14" name="Picture 13"/>
          <p:cNvPicPr>
            <a:picLocks noChangeAspect="1"/>
          </p:cNvPicPr>
          <p:nvPr/>
        </p:nvPicPr>
        <p:blipFill>
          <a:blip r:embed="rId6"/>
          <a:stretch>
            <a:fillRect/>
          </a:stretch>
        </p:blipFill>
        <p:spPr>
          <a:xfrm>
            <a:off x="6232768" y="2913196"/>
            <a:ext cx="1959708" cy="1959708"/>
          </a:xfrm>
          <a:prstGeom prst="rect">
            <a:avLst/>
          </a:prstGeom>
        </p:spPr>
      </p:pic>
      <p:pic>
        <p:nvPicPr>
          <p:cNvPr id="3" name="Picture 2"/>
          <p:cNvPicPr>
            <a:picLocks noChangeAspect="1"/>
          </p:cNvPicPr>
          <p:nvPr/>
        </p:nvPicPr>
        <p:blipFill>
          <a:blip r:embed="rId7"/>
          <a:stretch>
            <a:fillRect/>
          </a:stretch>
        </p:blipFill>
        <p:spPr>
          <a:xfrm>
            <a:off x="3571376" y="3633933"/>
            <a:ext cx="2200337" cy="1914293"/>
          </a:xfrm>
          <a:prstGeom prst="rect">
            <a:avLst/>
          </a:prstGeom>
        </p:spPr>
      </p:pic>
    </p:spTree>
    <p:extLst>
      <p:ext uri="{BB962C8B-B14F-4D97-AF65-F5344CB8AC3E}">
        <p14:creationId xmlns:p14="http://schemas.microsoft.com/office/powerpoint/2010/main" val="41649361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57200" y="4368863"/>
            <a:ext cx="4078653" cy="553998"/>
          </a:xfrm>
          <a:prstGeom prst="rect">
            <a:avLst/>
          </a:prstGeom>
          <a:noFill/>
        </p:spPr>
        <p:txBody>
          <a:bodyPr wrap="square" rtlCol="0">
            <a:spAutoFit/>
          </a:bodyPr>
          <a:lstStyle/>
          <a:p>
            <a:r>
              <a:rPr lang="en-US" sz="2000" b="1" dirty="0" smtClean="0"/>
              <a:t>TI MSP430</a:t>
            </a:r>
          </a:p>
          <a:p>
            <a:r>
              <a:rPr lang="en-US" sz="1000" dirty="0">
                <a:hlinkClick r:id="rId3"/>
              </a:rPr>
              <a:t>http://forum.allaboutcircuits.com/blog.php?b=</a:t>
            </a:r>
            <a:r>
              <a:rPr lang="en-US" sz="1000" dirty="0" smtClean="0">
                <a:hlinkClick r:id="rId3"/>
              </a:rPr>
              <a:t>551</a:t>
            </a:r>
            <a:r>
              <a:rPr lang="en-US" sz="1000" dirty="0" smtClean="0"/>
              <a:t> </a:t>
            </a:r>
            <a:endParaRPr lang="en-US" sz="1000" dirty="0"/>
          </a:p>
        </p:txBody>
      </p:sp>
      <p:sp>
        <p:nvSpPr>
          <p:cNvPr id="2" name="Title 1"/>
          <p:cNvSpPr>
            <a:spLocks noGrp="1"/>
          </p:cNvSpPr>
          <p:nvPr>
            <p:ph type="title"/>
          </p:nvPr>
        </p:nvSpPr>
        <p:spPr/>
        <p:txBody>
          <a:bodyPr/>
          <a:lstStyle/>
          <a:p>
            <a:r>
              <a:rPr lang="en-US" dirty="0" smtClean="0"/>
              <a:t>Moore’s Law</a:t>
            </a:r>
            <a:br>
              <a:rPr lang="en-US" dirty="0" smtClean="0"/>
            </a:br>
            <a:r>
              <a:rPr lang="en-US" dirty="0" smtClean="0"/>
              <a:t>Computing power in embedded</a:t>
            </a:r>
            <a:endParaRPr lang="en-US" dirty="0"/>
          </a:p>
        </p:txBody>
      </p:sp>
      <p:sp>
        <p:nvSpPr>
          <p:cNvPr id="3" name="Content Placeholder 2"/>
          <p:cNvSpPr>
            <a:spLocks noGrp="1"/>
          </p:cNvSpPr>
          <p:nvPr>
            <p:ph idx="1"/>
          </p:nvPr>
        </p:nvSpPr>
        <p:spPr/>
        <p:txBody>
          <a:bodyPr/>
          <a:lstStyle/>
          <a:p>
            <a:r>
              <a:rPr lang="en-US" dirty="0" smtClean="0"/>
              <a:t>Low power 32-bit microcontrollers becoming realit</a:t>
            </a:r>
            <a:r>
              <a:rPr lang="en-US" dirty="0"/>
              <a:t>y</a:t>
            </a:r>
          </a:p>
        </p:txBody>
      </p:sp>
      <p:sp>
        <p:nvSpPr>
          <p:cNvPr id="4" name="Slide Number Placeholder 3"/>
          <p:cNvSpPr>
            <a:spLocks noGrp="1"/>
          </p:cNvSpPr>
          <p:nvPr>
            <p:ph type="sldNum" sz="quarter" idx="12"/>
          </p:nvPr>
        </p:nvSpPr>
        <p:spPr/>
        <p:txBody>
          <a:bodyPr/>
          <a:lstStyle/>
          <a:p>
            <a:fld id="{1EFC5F69-8BF1-6F41-953B-C5277B3964C7}" type="slidenum">
              <a:rPr lang="en-US" smtClean="0"/>
              <a:t>37</a:t>
            </a:fld>
            <a:endParaRPr lang="en-US"/>
          </a:p>
        </p:txBody>
      </p:sp>
      <p:pic>
        <p:nvPicPr>
          <p:cNvPr id="5" name="Picture 4"/>
          <p:cNvPicPr>
            <a:picLocks noChangeAspect="1"/>
          </p:cNvPicPr>
          <p:nvPr/>
        </p:nvPicPr>
        <p:blipFill>
          <a:blip r:embed="rId4"/>
          <a:stretch>
            <a:fillRect/>
          </a:stretch>
        </p:blipFill>
        <p:spPr>
          <a:xfrm>
            <a:off x="193432" y="2102826"/>
            <a:ext cx="3978030" cy="2361956"/>
          </a:xfrm>
          <a:prstGeom prst="rect">
            <a:avLst/>
          </a:prstGeom>
        </p:spPr>
      </p:pic>
      <p:pic>
        <p:nvPicPr>
          <p:cNvPr id="6" name="Picture 5"/>
          <p:cNvPicPr>
            <a:picLocks noChangeAspect="1"/>
          </p:cNvPicPr>
          <p:nvPr/>
        </p:nvPicPr>
        <p:blipFill rotWithShape="1">
          <a:blip r:embed="rId5"/>
          <a:srcRect r="55163"/>
          <a:stretch/>
        </p:blipFill>
        <p:spPr>
          <a:xfrm>
            <a:off x="-1895232" y="5148385"/>
            <a:ext cx="1503082" cy="1612246"/>
          </a:xfrm>
          <a:prstGeom prst="rect">
            <a:avLst/>
          </a:prstGeom>
        </p:spPr>
      </p:pic>
      <p:pic>
        <p:nvPicPr>
          <p:cNvPr id="8" name="Picture 7" descr="ZWbJIDGFYaPZCKVq.jpeg"/>
          <p:cNvPicPr>
            <a:picLocks noChangeAspect="1"/>
          </p:cNvPicPr>
          <p:nvPr/>
        </p:nvPicPr>
        <p:blipFill rotWithShape="1">
          <a:blip r:embed="rId6">
            <a:extLst>
              <a:ext uri="{28A0092B-C50C-407E-A947-70E740481C1C}">
                <a14:useLocalDpi xmlns:a14="http://schemas.microsoft.com/office/drawing/2010/main" val="0"/>
              </a:ext>
            </a:extLst>
          </a:blip>
          <a:srcRect l="35510" t="3143" r="34519" b="1426"/>
          <a:stretch/>
        </p:blipFill>
        <p:spPr>
          <a:xfrm>
            <a:off x="-1895232" y="429846"/>
            <a:ext cx="1797539" cy="4292960"/>
          </a:xfrm>
          <a:prstGeom prst="rect">
            <a:avLst/>
          </a:prstGeom>
        </p:spPr>
      </p:pic>
      <p:pic>
        <p:nvPicPr>
          <p:cNvPr id="14" name="Picture 13"/>
          <p:cNvPicPr>
            <a:picLocks noChangeAspect="1"/>
          </p:cNvPicPr>
          <p:nvPr/>
        </p:nvPicPr>
        <p:blipFill rotWithShape="1">
          <a:blip r:embed="rId7"/>
          <a:srcRect t="13014"/>
          <a:stretch/>
        </p:blipFill>
        <p:spPr>
          <a:xfrm>
            <a:off x="2222012" y="2102826"/>
            <a:ext cx="4851400" cy="3800231"/>
          </a:xfrm>
          <a:prstGeom prst="rect">
            <a:avLst/>
          </a:prstGeom>
        </p:spPr>
      </p:pic>
      <p:sp>
        <p:nvSpPr>
          <p:cNvPr id="11" name="TextBox 10"/>
          <p:cNvSpPr txBox="1"/>
          <p:nvPr/>
        </p:nvSpPr>
        <p:spPr>
          <a:xfrm>
            <a:off x="2608386" y="5259719"/>
            <a:ext cx="4078653" cy="707886"/>
          </a:xfrm>
          <a:prstGeom prst="rect">
            <a:avLst/>
          </a:prstGeom>
          <a:noFill/>
        </p:spPr>
        <p:txBody>
          <a:bodyPr wrap="square" rtlCol="0">
            <a:spAutoFit/>
          </a:bodyPr>
          <a:lstStyle/>
          <a:p>
            <a:r>
              <a:rPr lang="en-US" sz="2000" b="1" dirty="0" smtClean="0"/>
              <a:t>Atmel SAM4L</a:t>
            </a:r>
          </a:p>
          <a:p>
            <a:r>
              <a:rPr lang="en-US" sz="1000" dirty="0">
                <a:hlinkClick r:id="rId8"/>
              </a:rPr>
              <a:t>http://atmelcorporation.wordpress.com/2013/04/08/whats-new-in-atmels-arm-mcu-picopower</a:t>
            </a:r>
            <a:r>
              <a:rPr lang="en-US" sz="1000" dirty="0" smtClean="0">
                <a:hlinkClick r:id="rId8"/>
              </a:rPr>
              <a:t>/</a:t>
            </a:r>
            <a:r>
              <a:rPr lang="en-US" sz="1000" dirty="0" smtClean="0"/>
              <a:t> </a:t>
            </a:r>
            <a:endParaRPr lang="en-US" sz="1000" dirty="0"/>
          </a:p>
        </p:txBody>
      </p:sp>
      <p:pic>
        <p:nvPicPr>
          <p:cNvPr id="9" name="Picture 8"/>
          <p:cNvPicPr>
            <a:picLocks noChangeAspect="1"/>
          </p:cNvPicPr>
          <p:nvPr/>
        </p:nvPicPr>
        <p:blipFill>
          <a:blip r:embed="rId9"/>
          <a:stretch>
            <a:fillRect/>
          </a:stretch>
        </p:blipFill>
        <p:spPr>
          <a:xfrm>
            <a:off x="4535852" y="3758781"/>
            <a:ext cx="4479627" cy="2669976"/>
          </a:xfrm>
          <a:prstGeom prst="rect">
            <a:avLst/>
          </a:prstGeom>
        </p:spPr>
      </p:pic>
      <p:sp>
        <p:nvSpPr>
          <p:cNvPr id="13" name="TextBox 12"/>
          <p:cNvSpPr txBox="1"/>
          <p:nvPr/>
        </p:nvSpPr>
        <p:spPr>
          <a:xfrm>
            <a:off x="4647712" y="6151758"/>
            <a:ext cx="4078653" cy="553998"/>
          </a:xfrm>
          <a:prstGeom prst="rect">
            <a:avLst/>
          </a:prstGeom>
          <a:noFill/>
        </p:spPr>
        <p:txBody>
          <a:bodyPr wrap="square" rtlCol="0">
            <a:spAutoFit/>
          </a:bodyPr>
          <a:lstStyle/>
          <a:p>
            <a:r>
              <a:rPr lang="en-US" sz="2000" b="1" dirty="0" err="1" smtClean="0"/>
              <a:t>Suvolta</a:t>
            </a:r>
            <a:endParaRPr lang="en-US" sz="2000" b="1" dirty="0" smtClean="0"/>
          </a:p>
          <a:p>
            <a:r>
              <a:rPr lang="en-US" sz="1000" dirty="0">
                <a:hlinkClick r:id="rId10"/>
              </a:rPr>
              <a:t>http://www.suvolta.com/technology/ddc</a:t>
            </a:r>
            <a:r>
              <a:rPr lang="en-US" sz="1000" dirty="0" smtClean="0">
                <a:hlinkClick r:id="rId10"/>
              </a:rPr>
              <a:t>/</a:t>
            </a:r>
            <a:r>
              <a:rPr lang="en-US" sz="1000" dirty="0" smtClean="0"/>
              <a:t> </a:t>
            </a:r>
            <a:endParaRPr lang="en-US" sz="1000" dirty="0"/>
          </a:p>
        </p:txBody>
      </p:sp>
    </p:spTree>
    <p:extLst>
      <p:ext uri="{BB962C8B-B14F-4D97-AF65-F5344CB8AC3E}">
        <p14:creationId xmlns:p14="http://schemas.microsoft.com/office/powerpoint/2010/main" val="3423253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Moore’s Law and Memory</a:t>
            </a:r>
            <a:br>
              <a:rPr lang="en-US" dirty="0" smtClean="0"/>
            </a:br>
            <a:r>
              <a:rPr lang="en-US" dirty="0" smtClean="0"/>
              <a:t>SRAM hasn’t followed the same trend</a:t>
            </a:r>
            <a:endParaRPr lang="en-US" dirty="0"/>
          </a:p>
        </p:txBody>
      </p:sp>
      <p:sp>
        <p:nvSpPr>
          <p:cNvPr id="3" name="Content Placeholder 2"/>
          <p:cNvSpPr>
            <a:spLocks noGrp="1"/>
          </p:cNvSpPr>
          <p:nvPr>
            <p:ph idx="1"/>
          </p:nvPr>
        </p:nvSpPr>
        <p:spPr>
          <a:xfrm>
            <a:off x="1934307" y="3054920"/>
            <a:ext cx="2422770" cy="2169625"/>
          </a:xfrm>
        </p:spPr>
        <p:txBody>
          <a:bodyPr>
            <a:normAutofit/>
          </a:bodyPr>
          <a:lstStyle/>
          <a:p>
            <a:r>
              <a:rPr lang="en-US" dirty="0" smtClean="0"/>
              <a:t>MSP430</a:t>
            </a:r>
          </a:p>
          <a:p>
            <a:r>
              <a:rPr lang="en-US" b="0" dirty="0" smtClean="0"/>
              <a:t>0.125-66 </a:t>
            </a:r>
            <a:r>
              <a:rPr lang="en-US" b="0" dirty="0" err="1" smtClean="0"/>
              <a:t>kB</a:t>
            </a:r>
            <a:endParaRPr lang="en-US" b="0" dirty="0" smtClean="0"/>
          </a:p>
          <a:p>
            <a:endParaRPr lang="en-US" b="0" dirty="0" smtClean="0"/>
          </a:p>
          <a:p>
            <a:r>
              <a:rPr lang="en-US" dirty="0" smtClean="0"/>
              <a:t>ST Micro STM32L</a:t>
            </a:r>
          </a:p>
          <a:p>
            <a:r>
              <a:rPr lang="en-US" b="0" dirty="0" smtClean="0"/>
              <a:t>4-80 </a:t>
            </a:r>
            <a:r>
              <a:rPr lang="en-US" b="0" dirty="0" err="1" smtClean="0"/>
              <a:t>kB</a:t>
            </a:r>
            <a:endParaRPr lang="en-US" b="0" dirty="0" smtClean="0"/>
          </a:p>
        </p:txBody>
      </p:sp>
      <p:sp>
        <p:nvSpPr>
          <p:cNvPr id="4" name="Slide Number Placeholder 3"/>
          <p:cNvSpPr>
            <a:spLocks noGrp="1"/>
          </p:cNvSpPr>
          <p:nvPr>
            <p:ph type="sldNum" sz="quarter" idx="12"/>
          </p:nvPr>
        </p:nvSpPr>
        <p:spPr/>
        <p:txBody>
          <a:bodyPr/>
          <a:lstStyle/>
          <a:p>
            <a:fld id="{1EFC5F69-8BF1-6F41-953B-C5277B3964C7}" type="slidenum">
              <a:rPr lang="en-US" smtClean="0"/>
              <a:t>38</a:t>
            </a:fld>
            <a:endParaRPr lang="en-US"/>
          </a:p>
        </p:txBody>
      </p:sp>
      <p:sp>
        <p:nvSpPr>
          <p:cNvPr id="5" name="TextBox 4"/>
          <p:cNvSpPr txBox="1"/>
          <p:nvPr/>
        </p:nvSpPr>
        <p:spPr>
          <a:xfrm>
            <a:off x="2472592" y="2144820"/>
            <a:ext cx="3593123" cy="646331"/>
          </a:xfrm>
          <a:prstGeom prst="rect">
            <a:avLst/>
          </a:prstGeom>
          <a:noFill/>
        </p:spPr>
        <p:txBody>
          <a:bodyPr wrap="square" rtlCol="0">
            <a:spAutoFit/>
          </a:bodyPr>
          <a:lstStyle/>
          <a:p>
            <a:pPr algn="ctr"/>
            <a:r>
              <a:rPr lang="en-US" sz="3600" b="1" dirty="0" smtClean="0">
                <a:solidFill>
                  <a:schemeClr val="accent3"/>
                </a:solidFill>
              </a:rPr>
              <a:t>SRAM ceiling</a:t>
            </a:r>
            <a:endParaRPr lang="en-US" sz="3600" b="1" dirty="0">
              <a:solidFill>
                <a:schemeClr val="accent3"/>
              </a:solidFill>
            </a:endParaRPr>
          </a:p>
        </p:txBody>
      </p:sp>
      <p:sp>
        <p:nvSpPr>
          <p:cNvPr id="7" name="Content Placeholder 2"/>
          <p:cNvSpPr txBox="1">
            <a:spLocks/>
          </p:cNvSpPr>
          <p:nvPr/>
        </p:nvSpPr>
        <p:spPr>
          <a:xfrm>
            <a:off x="4628661" y="3048944"/>
            <a:ext cx="2874108" cy="2169625"/>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Lucida Grande"/>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smtClean="0"/>
              <a:t>Atmel SAM4L</a:t>
            </a:r>
          </a:p>
          <a:p>
            <a:r>
              <a:rPr lang="en-US" b="0" dirty="0" smtClean="0"/>
              <a:t>32-64 </a:t>
            </a:r>
            <a:r>
              <a:rPr lang="en-US" b="0" dirty="0" err="1" smtClean="0"/>
              <a:t>kB</a:t>
            </a:r>
            <a:endParaRPr lang="en-US" b="0" dirty="0" smtClean="0"/>
          </a:p>
          <a:p>
            <a:endParaRPr lang="en-US" b="0" dirty="0" smtClean="0"/>
          </a:p>
          <a:p>
            <a:r>
              <a:rPr lang="en-US" dirty="0" smtClean="0"/>
              <a:t>NXP LPC1xxx</a:t>
            </a:r>
          </a:p>
          <a:p>
            <a:r>
              <a:rPr lang="en-US" b="0" dirty="0" smtClean="0"/>
              <a:t>1-36 </a:t>
            </a:r>
            <a:r>
              <a:rPr lang="en-US" b="0" dirty="0" err="1" smtClean="0"/>
              <a:t>kB</a:t>
            </a:r>
            <a:endParaRPr lang="en-US" b="0" dirty="0" smtClean="0"/>
          </a:p>
        </p:txBody>
      </p:sp>
    </p:spTree>
    <p:extLst>
      <p:ext uri="{BB962C8B-B14F-4D97-AF65-F5344CB8AC3E}">
        <p14:creationId xmlns:p14="http://schemas.microsoft.com/office/powerpoint/2010/main" val="87753270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has embedded memory size not followed the rest of computing?</a:t>
            </a:r>
            <a:endParaRPr lang="en-US" dirty="0"/>
          </a:p>
        </p:txBody>
      </p:sp>
      <p:sp>
        <p:nvSpPr>
          <p:cNvPr id="3" name="Content Placeholder 2"/>
          <p:cNvSpPr>
            <a:spLocks noGrp="1"/>
          </p:cNvSpPr>
          <p:nvPr>
            <p:ph idx="1"/>
          </p:nvPr>
        </p:nvSpPr>
        <p:spPr/>
        <p:txBody>
          <a:bodyPr/>
          <a:lstStyle/>
          <a:p>
            <a:r>
              <a:rPr lang="en-US" dirty="0" smtClean="0"/>
              <a:t>Q: Servers have terabytes of RAM, why is embedded memory following a slower trajectory?</a:t>
            </a:r>
          </a:p>
          <a:p>
            <a:endParaRPr lang="en-US" dirty="0" smtClean="0"/>
          </a:p>
          <a:p>
            <a:r>
              <a:rPr lang="en-US" dirty="0" smtClean="0"/>
              <a:t>A1: Demand.</a:t>
            </a:r>
            <a:r>
              <a:rPr lang="en-US" b="0" dirty="0" smtClean="0"/>
              <a:t> Lower-performance cores restricted the scope of embedded applications, limiting demand for RAM.</a:t>
            </a:r>
            <a:endParaRPr lang="en-US" dirty="0" smtClean="0"/>
          </a:p>
          <a:p>
            <a:r>
              <a:rPr lang="en-US" dirty="0" smtClean="0"/>
              <a:t>A2: Cost/Area. </a:t>
            </a:r>
            <a:r>
              <a:rPr lang="en-US" b="0" dirty="0" smtClean="0"/>
              <a:t>Don’t expect to improve on </a:t>
            </a:r>
            <a:r>
              <a:rPr lang="en-US" b="0" dirty="0" smtClean="0"/>
              <a:t>6T / bit.</a:t>
            </a:r>
          </a:p>
          <a:p>
            <a:r>
              <a:rPr lang="en-US" b="0" dirty="0" smtClean="0"/>
              <a:t>Ultra-low power cells are even more demanding, e.g. 11T / bit.</a:t>
            </a:r>
            <a:endParaRPr lang="en-US" dirty="0"/>
          </a:p>
          <a:p>
            <a:r>
              <a:rPr lang="en-US" dirty="0" smtClean="0"/>
              <a:t>A3: Energy. </a:t>
            </a:r>
            <a:r>
              <a:rPr lang="en-US" b="0" dirty="0" smtClean="0"/>
              <a:t>SRAM contributes to static power of minimum (useful) power state</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39</a:t>
            </a:fld>
            <a:endParaRPr lang="en-US"/>
          </a:p>
        </p:txBody>
      </p:sp>
    </p:spTree>
    <p:extLst>
      <p:ext uri="{BB962C8B-B14F-4D97-AF65-F5344CB8AC3E}">
        <p14:creationId xmlns:p14="http://schemas.microsoft.com/office/powerpoint/2010/main" val="1423811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Lab11 at Michigan:</a:t>
            </a:r>
            <a:r>
              <a:rPr lang="en-US" dirty="0"/>
              <a:t/>
            </a:r>
            <a:br>
              <a:rPr lang="en-US" dirty="0"/>
            </a:br>
            <a:r>
              <a:rPr lang="en-US" dirty="0"/>
              <a:t>(Some of) What </a:t>
            </a:r>
            <a:r>
              <a:rPr lang="en-US" dirty="0" smtClean="0"/>
              <a:t>we do</a:t>
            </a:r>
            <a:endParaRPr lang="en-US" dirty="0"/>
          </a:p>
        </p:txBody>
      </p:sp>
      <p:sp>
        <p:nvSpPr>
          <p:cNvPr id="3" name="Content Placeholder 2"/>
          <p:cNvSpPr>
            <a:spLocks noGrp="1"/>
          </p:cNvSpPr>
          <p:nvPr>
            <p:ph idx="1"/>
          </p:nvPr>
        </p:nvSpPr>
        <p:spPr/>
        <p:txBody>
          <a:bodyPr/>
          <a:lstStyle/>
          <a:p>
            <a:r>
              <a:rPr lang="en-US" sz="4000" dirty="0" err="1" smtClean="0"/>
              <a:t>e</a:t>
            </a:r>
            <a:r>
              <a:rPr lang="en-US" sz="4000" dirty="0" err="1" smtClean="0">
                <a:solidFill>
                  <a:schemeClr val="accent3"/>
                </a:solidFill>
              </a:rPr>
              <a:t>M</a:t>
            </a:r>
            <a:r>
              <a:rPr lang="en-US" sz="4000" dirty="0" err="1" smtClean="0"/>
              <a:t>bedded</a:t>
            </a:r>
            <a:r>
              <a:rPr lang="en-US" dirty="0"/>
              <a:t>	</a:t>
            </a:r>
            <a:r>
              <a:rPr lang="en-US" dirty="0" smtClean="0"/>
              <a:t>	</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4</a:t>
            </a:fld>
            <a:endParaRPr lang="en-US"/>
          </a:p>
        </p:txBody>
      </p:sp>
      <p:sp>
        <p:nvSpPr>
          <p:cNvPr id="7" name="TextBox 6"/>
          <p:cNvSpPr txBox="1"/>
          <p:nvPr/>
        </p:nvSpPr>
        <p:spPr>
          <a:xfrm>
            <a:off x="4572000" y="1752600"/>
            <a:ext cx="4429124" cy="4770537"/>
          </a:xfrm>
          <a:prstGeom prst="rect">
            <a:avLst/>
          </a:prstGeom>
          <a:noFill/>
        </p:spPr>
        <p:txBody>
          <a:bodyPr wrap="square" rtlCol="0">
            <a:spAutoFit/>
          </a:bodyPr>
          <a:lstStyle/>
          <a:p>
            <a:r>
              <a:rPr lang="en-US" sz="4000" b="1" dirty="0" err="1" smtClean="0"/>
              <a:t>Opo</a:t>
            </a:r>
            <a:endParaRPr lang="en-US" sz="2400" dirty="0" smtClean="0"/>
          </a:p>
          <a:p>
            <a:endParaRPr lang="en-US" sz="2400" b="1" dirty="0"/>
          </a:p>
          <a:p>
            <a:r>
              <a:rPr lang="en-US" sz="2400" b="1" dirty="0" smtClean="0">
                <a:solidFill>
                  <a:schemeClr val="tx2"/>
                </a:solidFill>
              </a:rPr>
              <a:t>Goal:</a:t>
            </a:r>
          </a:p>
          <a:p>
            <a:r>
              <a:rPr lang="en-US" sz="2400" i="1" dirty="0" smtClean="0"/>
              <a:t>Explore methods to enable high spatiotemporal human interaction tracking</a:t>
            </a:r>
          </a:p>
          <a:p>
            <a:endParaRPr lang="en-US" sz="2400" i="1" dirty="0"/>
          </a:p>
          <a:p>
            <a:r>
              <a:rPr lang="en-US" sz="2400" b="1" dirty="0" smtClean="0">
                <a:solidFill>
                  <a:srgbClr val="318FC5"/>
                </a:solidFill>
              </a:rPr>
              <a:t>Result:</a:t>
            </a:r>
          </a:p>
          <a:p>
            <a:r>
              <a:rPr lang="en-US" sz="2400" i="1" dirty="0" smtClean="0"/>
              <a:t>Novel ultrasonic wakeup circuit enables ~2 s granularity with ~5 cm accuracy for 1 week on a 40 </a:t>
            </a:r>
            <a:r>
              <a:rPr lang="en-US" sz="2400" i="1" dirty="0" err="1" smtClean="0"/>
              <a:t>mAh</a:t>
            </a:r>
            <a:r>
              <a:rPr lang="en-US" sz="2400" i="1" dirty="0" smtClean="0"/>
              <a:t> battery</a:t>
            </a:r>
            <a:endParaRPr lang="en-US" sz="2400" i="1" dirty="0"/>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21415" t="-9792" r="-4413" b="-8603"/>
          <a:stretch/>
        </p:blipFill>
        <p:spPr>
          <a:xfrm>
            <a:off x="262792" y="2155502"/>
            <a:ext cx="4230077" cy="2514189"/>
          </a:xfrm>
          <a:prstGeom prst="rect">
            <a:avLst/>
          </a:prstGeom>
        </p:spPr>
      </p:pic>
      <p:pic>
        <p:nvPicPr>
          <p:cNvPr id="6" name="Picture 5" descr="opo_wearabil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7831" y="4599713"/>
            <a:ext cx="2194169" cy="2194169"/>
          </a:xfrm>
          <a:prstGeom prst="rect">
            <a:avLst/>
          </a:prstGeom>
        </p:spPr>
      </p:pic>
      <p:pic>
        <p:nvPicPr>
          <p:cNvPr id="8" name="Picture 7" descr="group_simulation_5_estimates.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15" y="4386385"/>
            <a:ext cx="2579077" cy="2579077"/>
          </a:xfrm>
          <a:prstGeom prst="rect">
            <a:avLst/>
          </a:prstGeom>
        </p:spPr>
      </p:pic>
    </p:spTree>
    <p:extLst>
      <p:ext uri="{BB962C8B-B14F-4D97-AF65-F5344CB8AC3E}">
        <p14:creationId xmlns:p14="http://schemas.microsoft.com/office/powerpoint/2010/main" val="110741174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cautious SRAM Predictions</a:t>
            </a:r>
            <a:endParaRPr lang="en-US" dirty="0"/>
          </a:p>
        </p:txBody>
      </p:sp>
      <p:sp>
        <p:nvSpPr>
          <p:cNvPr id="3" name="Content Placeholder 2"/>
          <p:cNvSpPr>
            <a:spLocks noGrp="1"/>
          </p:cNvSpPr>
          <p:nvPr>
            <p:ph idx="1"/>
          </p:nvPr>
        </p:nvSpPr>
        <p:spPr/>
        <p:txBody>
          <a:bodyPr/>
          <a:lstStyle/>
          <a:p>
            <a:r>
              <a:rPr lang="en-US" dirty="0" smtClean="0"/>
              <a:t>It won’t get much bigger in the short term.</a:t>
            </a:r>
            <a:endParaRPr lang="en-US" b="0" dirty="0" smtClean="0"/>
          </a:p>
          <a:p>
            <a:endParaRPr lang="en-US" b="0" dirty="0"/>
          </a:p>
          <a:p>
            <a:r>
              <a:rPr lang="en-US" dirty="0" smtClean="0"/>
              <a:t>Power-State Partitioned </a:t>
            </a:r>
            <a:r>
              <a:rPr lang="en-US" dirty="0" smtClean="0"/>
              <a:t>SRAM?</a:t>
            </a:r>
            <a:endParaRPr lang="en-US" b="0" dirty="0"/>
          </a:p>
          <a:p>
            <a:r>
              <a:rPr lang="en-US" b="0" dirty="0" smtClean="0"/>
              <a:t>Provides larger working set for applications, while enabling a minimum useful low power state</a:t>
            </a:r>
          </a:p>
          <a:p>
            <a:endParaRPr lang="en-US" b="0" dirty="0"/>
          </a:p>
          <a:p>
            <a:r>
              <a:rPr lang="en-US" dirty="0" smtClean="0"/>
              <a:t>The rise of FRAM.</a:t>
            </a:r>
            <a:endParaRPr lang="en-US" b="0" dirty="0" smtClean="0"/>
          </a:p>
          <a:p>
            <a:r>
              <a:rPr lang="en-US" b="0" dirty="0" smtClean="0"/>
              <a:t>Replace “core” partition above with zero static power.</a:t>
            </a:r>
          </a:p>
          <a:p>
            <a:r>
              <a:rPr lang="en-US" b="0" dirty="0" smtClean="0"/>
              <a:t>e.g. TI’s Wolverine</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40</a:t>
            </a:fld>
            <a:endParaRPr lang="en-US"/>
          </a:p>
        </p:txBody>
      </p:sp>
    </p:spTree>
    <p:extLst>
      <p:ext uri="{BB962C8B-B14F-4D97-AF65-F5344CB8AC3E}">
        <p14:creationId xmlns:p14="http://schemas.microsoft.com/office/powerpoint/2010/main" val="141505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all of this mean for security? Cryptography is computationally hard…</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41</a:t>
            </a:fld>
            <a:endParaRPr lang="en-US"/>
          </a:p>
        </p:txBody>
      </p:sp>
      <p:pic>
        <p:nvPicPr>
          <p:cNvPr id="5" name="Picture 4" descr="Screen Shot 2014-08-11 at 12.34.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328" y="1583495"/>
            <a:ext cx="6235218" cy="4655370"/>
          </a:xfrm>
          <a:prstGeom prst="rect">
            <a:avLst/>
          </a:prstGeom>
        </p:spPr>
      </p:pic>
      <p:sp>
        <p:nvSpPr>
          <p:cNvPr id="6" name="TextBox 5"/>
          <p:cNvSpPr txBox="1"/>
          <p:nvPr/>
        </p:nvSpPr>
        <p:spPr>
          <a:xfrm>
            <a:off x="37123" y="6277940"/>
            <a:ext cx="7688423" cy="523220"/>
          </a:xfrm>
          <a:prstGeom prst="rect">
            <a:avLst/>
          </a:prstGeom>
          <a:noFill/>
        </p:spPr>
        <p:txBody>
          <a:bodyPr wrap="none" rtlCol="0">
            <a:spAutoFit/>
          </a:bodyPr>
          <a:lstStyle/>
          <a:p>
            <a:r>
              <a:rPr lang="en-US" sz="1600" dirty="0" err="1" smtClean="0"/>
              <a:t>Didla</a:t>
            </a:r>
            <a:r>
              <a:rPr lang="en-US" sz="1600" dirty="0"/>
              <a:t> et al., Optimizing AES for Embedded </a:t>
            </a:r>
            <a:r>
              <a:rPr lang="en-US" sz="1600" dirty="0" smtClean="0"/>
              <a:t>Devices </a:t>
            </a:r>
            <a:r>
              <a:rPr lang="en-US" sz="1600" dirty="0"/>
              <a:t>and Wireless Sensor </a:t>
            </a:r>
            <a:r>
              <a:rPr lang="en-US" sz="1600" dirty="0" smtClean="0"/>
              <a:t>Networks</a:t>
            </a:r>
          </a:p>
          <a:p>
            <a:r>
              <a:rPr lang="en-US" sz="1100" dirty="0">
                <a:hlinkClick r:id="rId3"/>
              </a:rPr>
              <a:t>https://engineering.purdue.edu/dcsl/presentations/2008/</a:t>
            </a:r>
            <a:r>
              <a:rPr lang="en-US" sz="1100" dirty="0" smtClean="0">
                <a:hlinkClick r:id="rId3"/>
              </a:rPr>
              <a:t>aes_tridentcom.pdf</a:t>
            </a:r>
            <a:r>
              <a:rPr lang="en-US" sz="1100" dirty="0" smtClean="0"/>
              <a:t> </a:t>
            </a:r>
            <a:endParaRPr lang="en-US" sz="1100" dirty="0"/>
          </a:p>
        </p:txBody>
      </p:sp>
    </p:spTree>
    <p:extLst>
      <p:ext uri="{BB962C8B-B14F-4D97-AF65-F5344CB8AC3E}">
        <p14:creationId xmlns:p14="http://schemas.microsoft.com/office/powerpoint/2010/main" val="207505150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Cryptographic systems are designed with hardware acceleration in mind</a:t>
            </a:r>
            <a:endParaRPr lang="en-US" dirty="0"/>
          </a:p>
        </p:txBody>
      </p:sp>
      <p:sp>
        <p:nvSpPr>
          <p:cNvPr id="3" name="Content Placeholder 2"/>
          <p:cNvSpPr>
            <a:spLocks noGrp="1"/>
          </p:cNvSpPr>
          <p:nvPr>
            <p:ph idx="1"/>
          </p:nvPr>
        </p:nvSpPr>
        <p:spPr>
          <a:xfrm>
            <a:off x="457200" y="1752600"/>
            <a:ext cx="8543924" cy="4373563"/>
          </a:xfrm>
        </p:spPr>
        <p:txBody>
          <a:bodyPr/>
          <a:lstStyle/>
          <a:p>
            <a:r>
              <a:rPr lang="en-US" dirty="0" smtClean="0"/>
              <a:t>Sometimes you really need a Cup Holder.</a:t>
            </a:r>
          </a:p>
          <a:p>
            <a:endParaRPr lang="en-US" dirty="0" smtClean="0"/>
          </a:p>
          <a:p>
            <a:r>
              <a:rPr lang="en-US" dirty="0" smtClean="0"/>
              <a:t>Atmel SAM4L</a:t>
            </a:r>
            <a:r>
              <a:rPr lang="en-US" b="0" dirty="0" smtClean="0"/>
              <a:t> AES-128 coprocessor – </a:t>
            </a:r>
            <a:r>
              <a:rPr lang="en-US" dirty="0" smtClean="0">
                <a:solidFill>
                  <a:schemeClr val="accent3"/>
                </a:solidFill>
              </a:rPr>
              <a:t>11 cycles / block</a:t>
            </a:r>
          </a:p>
          <a:p>
            <a:endParaRPr lang="en-US" b="0" dirty="0"/>
          </a:p>
          <a:p>
            <a:r>
              <a:rPr lang="en-US" dirty="0" smtClean="0"/>
              <a:t>But how to actually USE it?</a:t>
            </a:r>
            <a:endParaRPr lang="en-US" dirty="0"/>
          </a:p>
          <a:p>
            <a:pPr marL="457200" indent="-457200">
              <a:buAutoNum type="arabicPeriod"/>
            </a:pPr>
            <a:r>
              <a:rPr lang="en-US" b="0" dirty="0" smtClean="0"/>
              <a:t>Ensure clock mask includes HSBMASK</a:t>
            </a:r>
          </a:p>
          <a:p>
            <a:pPr marL="457200" indent="-457200">
              <a:buAutoNum type="arabicPeriod"/>
            </a:pPr>
            <a:r>
              <a:rPr lang="en-US" b="0" dirty="0" smtClean="0"/>
              <a:t>Configure mode / other settings</a:t>
            </a:r>
          </a:p>
          <a:p>
            <a:pPr marL="914400" lvl="1" indent="-457200">
              <a:buAutoNum type="arabicPeriod"/>
            </a:pPr>
            <a:r>
              <a:rPr lang="en-US" sz="1800" b="0" dirty="0" smtClean="0"/>
              <a:t>§18.4.1-2 “Basic Programming and Operation”: 2 pages / 1200 words</a:t>
            </a:r>
          </a:p>
          <a:p>
            <a:pPr marL="457200" indent="-457200">
              <a:buAutoNum type="arabicPeriod"/>
            </a:pPr>
            <a:r>
              <a:rPr lang="en-US" b="0" dirty="0" smtClean="0"/>
              <a:t>DMA + Sleepwalking</a:t>
            </a:r>
          </a:p>
          <a:p>
            <a:pPr marL="914400" lvl="1" indent="-457200">
              <a:buAutoNum type="arabicPeriod"/>
            </a:pPr>
            <a:r>
              <a:rPr lang="en-US" dirty="0" smtClean="0"/>
              <a:t>Another dozen pages…</a:t>
            </a:r>
            <a:endParaRPr lang="en-US" b="0" dirty="0" smtClean="0"/>
          </a:p>
        </p:txBody>
      </p:sp>
      <p:sp>
        <p:nvSpPr>
          <p:cNvPr id="4" name="Slide Number Placeholder 3"/>
          <p:cNvSpPr>
            <a:spLocks noGrp="1"/>
          </p:cNvSpPr>
          <p:nvPr>
            <p:ph type="sldNum" sz="quarter" idx="12"/>
          </p:nvPr>
        </p:nvSpPr>
        <p:spPr/>
        <p:txBody>
          <a:bodyPr/>
          <a:lstStyle/>
          <a:p>
            <a:fld id="{1EFC5F69-8BF1-6F41-953B-C5277B3964C7}" type="slidenum">
              <a:rPr lang="en-US" smtClean="0"/>
              <a:t>42</a:t>
            </a:fld>
            <a:endParaRPr lang="en-US"/>
          </a:p>
        </p:txBody>
      </p:sp>
      <p:pic>
        <p:nvPicPr>
          <p:cNvPr id="6" name="Picture 5" descr="Screen Shot 2014-08-11 at 12.36.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6899" y="2178932"/>
            <a:ext cx="5470769" cy="4081885"/>
          </a:xfrm>
          <a:prstGeom prst="rect">
            <a:avLst/>
          </a:prstGeom>
        </p:spPr>
      </p:pic>
    </p:spTree>
    <p:extLst>
      <p:ext uri="{BB962C8B-B14F-4D97-AF65-F5344CB8AC3E}">
        <p14:creationId xmlns:p14="http://schemas.microsoft.com/office/powerpoint/2010/main" val="4526220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solve these kind of problems with “drivers”</a:t>
            </a:r>
            <a:endParaRPr lang="en-US" dirty="0"/>
          </a:p>
        </p:txBody>
      </p:sp>
      <p:sp>
        <p:nvSpPr>
          <p:cNvPr id="3" name="Content Placeholder 2"/>
          <p:cNvSpPr>
            <a:spLocks noGrp="1"/>
          </p:cNvSpPr>
          <p:nvPr>
            <p:ph idx="1"/>
          </p:nvPr>
        </p:nvSpPr>
        <p:spPr>
          <a:xfrm>
            <a:off x="457199" y="1752600"/>
            <a:ext cx="8033471" cy="4373563"/>
          </a:xfrm>
        </p:spPr>
        <p:txBody>
          <a:bodyPr/>
          <a:lstStyle/>
          <a:p>
            <a:r>
              <a:rPr lang="en-US" dirty="0" smtClean="0"/>
              <a:t>Things are not so elegantly encapsulated in embedded systems</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43</a:t>
            </a:fld>
            <a:endParaRPr lang="en-US"/>
          </a:p>
        </p:txBody>
      </p:sp>
      <p:pic>
        <p:nvPicPr>
          <p:cNvPr id="5" name="Picture 4"/>
          <p:cNvPicPr>
            <a:picLocks noChangeAspect="1"/>
          </p:cNvPicPr>
          <p:nvPr/>
        </p:nvPicPr>
        <p:blipFill>
          <a:blip r:embed="rId2"/>
          <a:stretch>
            <a:fillRect/>
          </a:stretch>
        </p:blipFill>
        <p:spPr>
          <a:xfrm>
            <a:off x="0" y="2337213"/>
            <a:ext cx="3390590" cy="4520787"/>
          </a:xfrm>
          <a:prstGeom prst="rect">
            <a:avLst/>
          </a:prstGeom>
        </p:spPr>
      </p:pic>
      <p:sp>
        <p:nvSpPr>
          <p:cNvPr id="6" name="TextBox 5"/>
          <p:cNvSpPr txBox="1"/>
          <p:nvPr/>
        </p:nvSpPr>
        <p:spPr>
          <a:xfrm>
            <a:off x="3547399" y="2337213"/>
            <a:ext cx="5289614" cy="3170099"/>
          </a:xfrm>
          <a:prstGeom prst="rect">
            <a:avLst/>
          </a:prstGeom>
          <a:noFill/>
        </p:spPr>
        <p:txBody>
          <a:bodyPr wrap="square" rtlCol="0">
            <a:spAutoFit/>
          </a:bodyPr>
          <a:lstStyle/>
          <a:p>
            <a:r>
              <a:rPr lang="en-US" sz="2000" dirty="0" smtClean="0"/>
              <a:t>First-generation solved by </a:t>
            </a:r>
            <a:r>
              <a:rPr lang="en-US" sz="2000" b="1" dirty="0" smtClean="0"/>
              <a:t>Phil Levis</a:t>
            </a:r>
          </a:p>
          <a:p>
            <a:endParaRPr lang="en-US" sz="2000" dirty="0"/>
          </a:p>
          <a:p>
            <a:r>
              <a:rPr lang="en-US" sz="2000" dirty="0" err="1" smtClean="0"/>
              <a:t>TinyOS</a:t>
            </a:r>
            <a:r>
              <a:rPr lang="en-US" sz="2000" dirty="0" smtClean="0"/>
              <a:t> 2.0 abstracts resource management and peripheral power states</a:t>
            </a:r>
          </a:p>
          <a:p>
            <a:endParaRPr lang="en-US" sz="2000" dirty="0"/>
          </a:p>
          <a:p>
            <a:r>
              <a:rPr lang="en-US" sz="2000" dirty="0" smtClean="0"/>
              <a:t>Good enough for then, don’t handle now</a:t>
            </a:r>
          </a:p>
          <a:p>
            <a:pPr marL="342900" indent="-342900">
              <a:buFont typeface="Arial"/>
              <a:buChar char="•"/>
            </a:pPr>
            <a:r>
              <a:rPr lang="en-US" sz="2000" dirty="0" smtClean="0"/>
              <a:t>“Sleepwalking”</a:t>
            </a:r>
          </a:p>
          <a:p>
            <a:pPr marL="342900" indent="-342900">
              <a:buFont typeface="Arial"/>
              <a:buChar char="•"/>
            </a:pPr>
            <a:r>
              <a:rPr lang="en-US" sz="2000" dirty="0" smtClean="0"/>
              <a:t>Multi-clock options / decisions</a:t>
            </a:r>
          </a:p>
          <a:p>
            <a:pPr marL="342900" indent="-342900">
              <a:buFont typeface="Arial"/>
              <a:buChar char="•"/>
            </a:pPr>
            <a:endParaRPr lang="en-US" sz="2000" dirty="0"/>
          </a:p>
          <a:p>
            <a:r>
              <a:rPr lang="en-US" sz="2000" dirty="0" smtClean="0"/>
              <a:t>Open-problem in OS design</a:t>
            </a:r>
            <a:endParaRPr lang="en-US" sz="2000" dirty="0"/>
          </a:p>
        </p:txBody>
      </p:sp>
    </p:spTree>
    <p:extLst>
      <p:ext uri="{BB962C8B-B14F-4D97-AF65-F5344CB8AC3E}">
        <p14:creationId xmlns:p14="http://schemas.microsoft.com/office/powerpoint/2010/main" val="3452963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Reasoning about performance at odds with security</a:t>
            </a:r>
            <a:endParaRPr lang="en-US" dirty="0"/>
          </a:p>
        </p:txBody>
      </p:sp>
      <p:sp>
        <p:nvSpPr>
          <p:cNvPr id="3" name="Content Placeholder 2"/>
          <p:cNvSpPr>
            <a:spLocks noGrp="1"/>
          </p:cNvSpPr>
          <p:nvPr>
            <p:ph idx="1"/>
          </p:nvPr>
        </p:nvSpPr>
        <p:spPr>
          <a:xfrm>
            <a:off x="457200" y="1752600"/>
            <a:ext cx="8543924" cy="4373563"/>
          </a:xfrm>
        </p:spPr>
        <p:txBody>
          <a:bodyPr/>
          <a:lstStyle/>
          <a:p>
            <a:r>
              <a:rPr lang="en-US" dirty="0" smtClean="0"/>
              <a:t>“Cup Holders” will actually save us</a:t>
            </a:r>
          </a:p>
          <a:p>
            <a:endParaRPr lang="en-US" dirty="0" smtClean="0"/>
          </a:p>
          <a:p>
            <a:r>
              <a:rPr lang="en-US" dirty="0" smtClean="0"/>
              <a:t>Atmel SAM4L</a:t>
            </a:r>
            <a:r>
              <a:rPr lang="en-US" b="0" dirty="0" smtClean="0"/>
              <a:t> AES-128 coprocessor – </a:t>
            </a:r>
            <a:r>
              <a:rPr lang="en-US" dirty="0" smtClean="0">
                <a:solidFill>
                  <a:schemeClr val="accent3"/>
                </a:solidFill>
              </a:rPr>
              <a:t>11 cycles / block</a:t>
            </a:r>
          </a:p>
          <a:p>
            <a:endParaRPr lang="en-US" b="0" dirty="0"/>
          </a:p>
          <a:p>
            <a:r>
              <a:rPr lang="en-US" dirty="0" smtClean="0"/>
              <a:t>But how to actually USE it?</a:t>
            </a:r>
            <a:endParaRPr lang="en-US" dirty="0"/>
          </a:p>
          <a:p>
            <a:pPr marL="457200" indent="-457200">
              <a:buAutoNum type="arabicPeriod"/>
            </a:pPr>
            <a:r>
              <a:rPr lang="en-US" b="0" dirty="0" smtClean="0"/>
              <a:t>Ensure clock mask includes HSBMASK</a:t>
            </a:r>
          </a:p>
          <a:p>
            <a:pPr marL="457200" indent="-457200">
              <a:buAutoNum type="arabicPeriod"/>
            </a:pPr>
            <a:r>
              <a:rPr lang="en-US" b="0" dirty="0" smtClean="0"/>
              <a:t>Configure mode / other settings</a:t>
            </a:r>
          </a:p>
          <a:p>
            <a:pPr marL="914400" lvl="1" indent="-457200">
              <a:buAutoNum type="arabicPeriod"/>
            </a:pPr>
            <a:r>
              <a:rPr lang="en-US" sz="1800" b="0" dirty="0" smtClean="0"/>
              <a:t>§18.4.1-2 “Basic Programming and Operation”: 2 pages / 1200 words</a:t>
            </a:r>
          </a:p>
          <a:p>
            <a:pPr marL="457200" indent="-457200">
              <a:buAutoNum type="arabicPeriod"/>
            </a:pPr>
            <a:r>
              <a:rPr lang="en-US" b="0" dirty="0" smtClean="0"/>
              <a:t>DMA + Sleepwalking</a:t>
            </a:r>
          </a:p>
          <a:p>
            <a:pPr marL="914400" lvl="1" indent="-457200">
              <a:buAutoNum type="arabicPeriod"/>
            </a:pPr>
            <a:r>
              <a:rPr lang="en-US" dirty="0" smtClean="0"/>
              <a:t>Another dozen pages…</a:t>
            </a:r>
            <a:endParaRPr lang="en-US" b="0" dirty="0" smtClean="0"/>
          </a:p>
        </p:txBody>
      </p:sp>
      <p:sp>
        <p:nvSpPr>
          <p:cNvPr id="4" name="Slide Number Placeholder 3"/>
          <p:cNvSpPr>
            <a:spLocks noGrp="1"/>
          </p:cNvSpPr>
          <p:nvPr>
            <p:ph type="sldNum" sz="quarter" idx="12"/>
          </p:nvPr>
        </p:nvSpPr>
        <p:spPr/>
        <p:txBody>
          <a:bodyPr/>
          <a:lstStyle/>
          <a:p>
            <a:fld id="{1EFC5F69-8BF1-6F41-953B-C5277B3964C7}" type="slidenum">
              <a:rPr lang="en-US" smtClean="0"/>
              <a:t>44</a:t>
            </a:fld>
            <a:endParaRPr lang="en-US"/>
          </a:p>
        </p:txBody>
      </p:sp>
      <p:pic>
        <p:nvPicPr>
          <p:cNvPr id="5" name="Picture 4" descr="Screen Shot 2014-08-11 at 14.2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317" y="1752600"/>
            <a:ext cx="8245323" cy="4485277"/>
          </a:xfrm>
          <a:prstGeom prst="rect">
            <a:avLst/>
          </a:prstGeom>
        </p:spPr>
      </p:pic>
      <p:sp>
        <p:nvSpPr>
          <p:cNvPr id="7" name="Oval 6"/>
          <p:cNvSpPr/>
          <p:nvPr/>
        </p:nvSpPr>
        <p:spPr>
          <a:xfrm>
            <a:off x="1931129" y="3526747"/>
            <a:ext cx="5468033" cy="598287"/>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89893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Coprocessors can </a:t>
            </a:r>
            <a:r>
              <a:rPr lang="en-US" dirty="0" smtClean="0"/>
              <a:t>mean crypto libraries are </a:t>
            </a:r>
            <a:r>
              <a:rPr lang="en-US" i="1" dirty="0" smtClean="0"/>
              <a:t>less portable</a:t>
            </a:r>
            <a:endParaRPr lang="en-US" dirty="0"/>
          </a:p>
        </p:txBody>
      </p:sp>
      <p:sp>
        <p:nvSpPr>
          <p:cNvPr id="3" name="Content Placeholder 2"/>
          <p:cNvSpPr>
            <a:spLocks noGrp="1"/>
          </p:cNvSpPr>
          <p:nvPr>
            <p:ph idx="1"/>
          </p:nvPr>
        </p:nvSpPr>
        <p:spPr>
          <a:xfrm>
            <a:off x="457200" y="1752600"/>
            <a:ext cx="8369318" cy="4373563"/>
          </a:xfrm>
        </p:spPr>
        <p:txBody>
          <a:bodyPr>
            <a:normAutofit/>
          </a:bodyPr>
          <a:lstStyle/>
          <a:p>
            <a:r>
              <a:rPr lang="en-US" sz="2200" dirty="0" smtClean="0"/>
              <a:t>Existing software crypto libraries provide a good </a:t>
            </a:r>
            <a:r>
              <a:rPr lang="en-US" sz="2200" dirty="0" smtClean="0"/>
              <a:t>interface</a:t>
            </a:r>
            <a:endParaRPr lang="en-US" sz="2200" b="0" dirty="0" smtClean="0"/>
          </a:p>
          <a:p>
            <a:endParaRPr lang="en-US" dirty="0"/>
          </a:p>
          <a:p>
            <a:r>
              <a:rPr lang="en-US" dirty="0" smtClean="0"/>
              <a:t>Q1: Does </a:t>
            </a:r>
            <a:r>
              <a:rPr lang="en-US" dirty="0" smtClean="0"/>
              <a:t>HW </a:t>
            </a:r>
            <a:r>
              <a:rPr lang="en-US" dirty="0" smtClean="0"/>
              <a:t>interface always match the “standard” SW interface?</a:t>
            </a:r>
          </a:p>
          <a:p>
            <a:endParaRPr lang="en-US" dirty="0"/>
          </a:p>
          <a:p>
            <a:r>
              <a:rPr lang="en-US" dirty="0" smtClean="0"/>
              <a:t>Q2: What accelerators are available?</a:t>
            </a:r>
          </a:p>
          <a:p>
            <a:r>
              <a:rPr lang="en-US" b="0" dirty="0" smtClean="0"/>
              <a:t>Q2.1</a:t>
            </a:r>
            <a:r>
              <a:rPr lang="en-US" b="0" dirty="0" smtClean="0"/>
              <a:t>: How </a:t>
            </a:r>
            <a:r>
              <a:rPr lang="en-US" b="0" dirty="0" smtClean="0"/>
              <a:t>do app developers </a:t>
            </a:r>
            <a:r>
              <a:rPr lang="en-US" b="0" dirty="0" smtClean="0"/>
              <a:t>say</a:t>
            </a:r>
            <a:r>
              <a:rPr lang="en-US" b="0" dirty="0" smtClean="0"/>
              <a:t>,</a:t>
            </a:r>
          </a:p>
          <a:p>
            <a:r>
              <a:rPr lang="en-US" b="0" dirty="0"/>
              <a:t>	</a:t>
            </a:r>
            <a:r>
              <a:rPr lang="en-US" b="0" dirty="0" smtClean="0"/>
              <a:t>“</a:t>
            </a:r>
            <a:r>
              <a:rPr lang="en-US" b="0" dirty="0" smtClean="0"/>
              <a:t>I want ‘enough’, ‘efficient’ </a:t>
            </a:r>
            <a:r>
              <a:rPr lang="en-US" b="0" dirty="0" smtClean="0"/>
              <a:t>security”</a:t>
            </a:r>
            <a:endParaRPr lang="en-US" b="0" dirty="0" smtClean="0"/>
          </a:p>
          <a:p>
            <a:r>
              <a:rPr lang="en-US" b="0" dirty="0" smtClean="0"/>
              <a:t>Q2.2</a:t>
            </a:r>
            <a:r>
              <a:rPr lang="en-US" b="0" dirty="0" smtClean="0"/>
              <a:t>: How to build heterogeneous networks with efficient crypto in the face of heterogeneous chips and co-processors?</a:t>
            </a:r>
            <a:endParaRPr lang="en-US" b="0" dirty="0"/>
          </a:p>
        </p:txBody>
      </p:sp>
      <p:sp>
        <p:nvSpPr>
          <p:cNvPr id="4" name="Slide Number Placeholder 3"/>
          <p:cNvSpPr>
            <a:spLocks noGrp="1"/>
          </p:cNvSpPr>
          <p:nvPr>
            <p:ph type="sldNum" sz="quarter" idx="12"/>
          </p:nvPr>
        </p:nvSpPr>
        <p:spPr/>
        <p:txBody>
          <a:bodyPr/>
          <a:lstStyle/>
          <a:p>
            <a:fld id="{1EFC5F69-8BF1-6F41-953B-C5277B3964C7}" type="slidenum">
              <a:rPr lang="en-US" smtClean="0"/>
              <a:t>45</a:t>
            </a:fld>
            <a:endParaRPr lang="en-US"/>
          </a:p>
        </p:txBody>
      </p:sp>
    </p:spTree>
    <p:extLst>
      <p:ext uri="{BB962C8B-B14F-4D97-AF65-F5344CB8AC3E}">
        <p14:creationId xmlns:p14="http://schemas.microsoft.com/office/powerpoint/2010/main" val="3792734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partial answer is provided by existing protocols</a:t>
            </a:r>
            <a:endParaRPr lang="en-US" dirty="0"/>
          </a:p>
        </p:txBody>
      </p:sp>
      <p:sp>
        <p:nvSpPr>
          <p:cNvPr id="3" name="Content Placeholder 2"/>
          <p:cNvSpPr>
            <a:spLocks noGrp="1"/>
          </p:cNvSpPr>
          <p:nvPr>
            <p:ph idx="1"/>
          </p:nvPr>
        </p:nvSpPr>
        <p:spPr>
          <a:xfrm>
            <a:off x="457200" y="1752600"/>
            <a:ext cx="8064956" cy="4373563"/>
          </a:xfrm>
        </p:spPr>
        <p:txBody>
          <a:bodyPr/>
          <a:lstStyle/>
          <a:p>
            <a:r>
              <a:rPr lang="en-US" dirty="0" smtClean="0"/>
              <a:t>Bluetooth Low Energy use AES-128-CCM for most </a:t>
            </a:r>
            <a:r>
              <a:rPr lang="en-US" dirty="0" smtClean="0"/>
              <a:t>operations</a:t>
            </a:r>
          </a:p>
          <a:p>
            <a:r>
              <a:rPr lang="en-US" b="0" dirty="0" smtClean="0"/>
              <a:t>And AES-128-CCM accelerators are available on every Bluetooth chip</a:t>
            </a:r>
            <a:endParaRPr lang="en-US" b="0" dirty="0" smtClean="0"/>
          </a:p>
          <a:p>
            <a:endParaRPr lang="en-US" dirty="0" smtClean="0"/>
          </a:p>
          <a:p>
            <a:r>
              <a:rPr lang="en-US" dirty="0" smtClean="0"/>
              <a:t>Master </a:t>
            </a:r>
            <a:r>
              <a:rPr lang="en-US" dirty="0" smtClean="0"/>
              <a:t>Key exchange is host-side and can change protocol</a:t>
            </a:r>
          </a:p>
          <a:p>
            <a:r>
              <a:rPr lang="en-US" b="0" dirty="0" smtClean="0"/>
              <a:t>This is an interoperability trade-off</a:t>
            </a:r>
          </a:p>
        </p:txBody>
      </p:sp>
      <p:sp>
        <p:nvSpPr>
          <p:cNvPr id="4" name="Slide Number Placeholder 3"/>
          <p:cNvSpPr>
            <a:spLocks noGrp="1"/>
          </p:cNvSpPr>
          <p:nvPr>
            <p:ph type="sldNum" sz="quarter" idx="12"/>
          </p:nvPr>
        </p:nvSpPr>
        <p:spPr/>
        <p:txBody>
          <a:bodyPr/>
          <a:lstStyle/>
          <a:p>
            <a:fld id="{1EFC5F69-8BF1-6F41-953B-C5277B3964C7}" type="slidenum">
              <a:rPr lang="en-US" smtClean="0"/>
              <a:t>46</a:t>
            </a:fld>
            <a:endParaRPr lang="en-US"/>
          </a:p>
        </p:txBody>
      </p:sp>
    </p:spTree>
    <p:extLst>
      <p:ext uri="{BB962C8B-B14F-4D97-AF65-F5344CB8AC3E}">
        <p14:creationId xmlns:p14="http://schemas.microsoft.com/office/powerpoint/2010/main" val="21051697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Security </a:t>
            </a:r>
            <a:r>
              <a:rPr lang="en-US" dirty="0" err="1" smtClean="0"/>
              <a:t>vs</a:t>
            </a:r>
            <a:r>
              <a:rPr lang="en-US" dirty="0" smtClean="0"/>
              <a:t> Energy tradeoff. BLE requires out-of-band initial pairing to secure against eavesdroppers</a:t>
            </a:r>
            <a:endParaRPr lang="en-US" dirty="0"/>
          </a:p>
        </p:txBody>
      </p:sp>
      <p:sp>
        <p:nvSpPr>
          <p:cNvPr id="3" name="Content Placeholder 2"/>
          <p:cNvSpPr>
            <a:spLocks noGrp="1"/>
          </p:cNvSpPr>
          <p:nvPr>
            <p:ph idx="1"/>
          </p:nvPr>
        </p:nvSpPr>
        <p:spPr/>
        <p:txBody>
          <a:bodyPr>
            <a:normAutofit/>
          </a:bodyPr>
          <a:lstStyle/>
          <a:p>
            <a:r>
              <a:rPr lang="en-US" dirty="0"/>
              <a:t>Association </a:t>
            </a:r>
            <a:r>
              <a:rPr lang="en-US" dirty="0" smtClean="0"/>
              <a:t>Models</a:t>
            </a:r>
            <a:endParaRPr lang="en-US" dirty="0"/>
          </a:p>
          <a:p>
            <a:r>
              <a:rPr lang="en-US" b="0" dirty="0"/>
              <a:t>Bluetooth Smart (low energy) technology uses three association models referred to as Just Works, Out of Band and Passkey Entry. Bluetooth low energy technology does not have an equivalent of Numeric Comparison. Each of these association models is similar to Secure Simple Pairing with the following exception; </a:t>
            </a:r>
            <a:r>
              <a:rPr lang="en-US" b="0" dirty="0">
                <a:solidFill>
                  <a:srgbClr val="FF6700"/>
                </a:solidFill>
              </a:rPr>
              <a:t>Just Works and Passkey Entry </a:t>
            </a:r>
            <a:r>
              <a:rPr lang="en-US" dirty="0">
                <a:solidFill>
                  <a:srgbClr val="FF6700"/>
                </a:solidFill>
              </a:rPr>
              <a:t>do not provide any passive eavesdropping protection</a:t>
            </a:r>
            <a:r>
              <a:rPr lang="en-US" b="0" dirty="0">
                <a:solidFill>
                  <a:srgbClr val="FF6700"/>
                </a:solidFill>
              </a:rPr>
              <a:t>. </a:t>
            </a:r>
            <a:r>
              <a:rPr lang="en-US" b="0" dirty="0">
                <a:solidFill>
                  <a:schemeClr val="accent3"/>
                </a:solidFill>
              </a:rPr>
              <a:t>This is because Secure Simple Pairing uses Elliptic Curve </a:t>
            </a:r>
            <a:r>
              <a:rPr lang="en-US" b="0" dirty="0" err="1">
                <a:solidFill>
                  <a:schemeClr val="accent3"/>
                </a:solidFill>
              </a:rPr>
              <a:t>Diffie</a:t>
            </a:r>
            <a:r>
              <a:rPr lang="en-US" b="0" dirty="0">
                <a:solidFill>
                  <a:schemeClr val="accent3"/>
                </a:solidFill>
              </a:rPr>
              <a:t>-Hellman and Bluetooth Smart (low energy) does not. </a:t>
            </a:r>
            <a:r>
              <a:rPr lang="en-US" b="0" dirty="0"/>
              <a:t>The use of each association model is based on the I/O capabilities of the devices in a similar manner as Secure Simple Pairing</a:t>
            </a:r>
            <a:r>
              <a:rPr lang="en-US" b="0" dirty="0" smtClean="0"/>
              <a:t>.</a:t>
            </a:r>
          </a:p>
          <a:p>
            <a:r>
              <a:rPr lang="en-US" sz="1400" b="0" dirty="0">
                <a:hlinkClick r:id="rId3"/>
              </a:rPr>
              <a:t>https://developer.bluetooth.org/TechnologyOverview/Pages/LE-</a:t>
            </a:r>
            <a:r>
              <a:rPr lang="en-US" sz="1400" b="0" dirty="0" smtClean="0">
                <a:hlinkClick r:id="rId3"/>
              </a:rPr>
              <a:t>Security.aspx</a:t>
            </a:r>
            <a:endParaRPr lang="en-US" sz="1400" b="0" dirty="0"/>
          </a:p>
          <a:p>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47</a:t>
            </a:fld>
            <a:endParaRPr lang="en-US"/>
          </a:p>
        </p:txBody>
      </p:sp>
      <p:sp>
        <p:nvSpPr>
          <p:cNvPr id="5" name="TextBox 4"/>
          <p:cNvSpPr txBox="1"/>
          <p:nvPr/>
        </p:nvSpPr>
        <p:spPr>
          <a:xfrm>
            <a:off x="1049527" y="2330172"/>
            <a:ext cx="7611691" cy="954107"/>
          </a:xfrm>
          <a:prstGeom prst="rect">
            <a:avLst/>
          </a:prstGeom>
          <a:solidFill>
            <a:srgbClr val="FFFFFF"/>
          </a:solidFill>
        </p:spPr>
        <p:txBody>
          <a:bodyPr wrap="square" rtlCol="0">
            <a:spAutoFit/>
          </a:bodyPr>
          <a:lstStyle/>
          <a:p>
            <a:r>
              <a:rPr lang="en-US" sz="2800" b="1" dirty="0" smtClean="0">
                <a:solidFill>
                  <a:srgbClr val="FF0000"/>
                </a:solidFill>
              </a:rPr>
              <a:t>Not a good property for using smartphones as roving, universal gateways</a:t>
            </a:r>
            <a:endParaRPr lang="en-US" sz="2800" b="1" dirty="0">
              <a:solidFill>
                <a:srgbClr val="FF0000"/>
              </a:solidFill>
            </a:endParaRPr>
          </a:p>
        </p:txBody>
      </p:sp>
      <p:sp>
        <p:nvSpPr>
          <p:cNvPr id="6" name="Circular Arrow 5"/>
          <p:cNvSpPr/>
          <p:nvPr/>
        </p:nvSpPr>
        <p:spPr>
          <a:xfrm rot="18412278" flipH="1">
            <a:off x="287507" y="2522088"/>
            <a:ext cx="1429810" cy="1524381"/>
          </a:xfrm>
          <a:prstGeom prst="circularArrow">
            <a:avLst>
              <a:gd name="adj1" fmla="val 12500"/>
              <a:gd name="adj2" fmla="val 1142319"/>
              <a:gd name="adj3" fmla="val 20457681"/>
              <a:gd name="adj4" fmla="val 12718490"/>
              <a:gd name="adj5" fmla="val 12500"/>
            </a:avLst>
          </a:prstGeom>
          <a:solidFill>
            <a:srgbClr val="FF0000"/>
          </a:solidFill>
          <a:ln>
            <a:solidFill>
              <a:srgbClr val="FF0000"/>
            </a:solidFill>
          </a:ln>
          <a:effectLst>
            <a:glow rad="139700">
              <a:schemeClr val="accent3">
                <a:satMod val="175000"/>
                <a:alpha val="40000"/>
              </a:schemeClr>
            </a:glow>
            <a:outerShdw blurRad="39999" dist="23000" algn="bl" rotWithShape="0">
              <a:srgbClr val="000000">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56361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18" name="Title 1"/>
          <p:cNvSpPr txBox="1">
            <a:spLocks/>
          </p:cNvSpPr>
          <p:nvPr/>
        </p:nvSpPr>
        <p:spPr>
          <a:xfrm>
            <a:off x="1030224" y="4097960"/>
            <a:ext cx="6595872" cy="820587"/>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none" spc="-60" baseline="0">
                <a:solidFill>
                  <a:schemeClr val="tx2"/>
                </a:solidFill>
                <a:latin typeface="+mj-lt"/>
                <a:ea typeface="+mj-ea"/>
                <a:cs typeface="+mj-cs"/>
              </a:defRPr>
            </a:lvl1pPr>
          </a:lstStyle>
          <a:p>
            <a:pPr algn="ctr"/>
            <a:r>
              <a:rPr lang="en-US" sz="4000" dirty="0" smtClean="0">
                <a:solidFill>
                  <a:schemeClr val="accent6"/>
                </a:solidFill>
              </a:rPr>
              <a:t>			    lab11.eecs.umich.edu</a:t>
            </a:r>
            <a:endParaRPr lang="en-US" sz="4000" dirty="0">
              <a:solidFill>
                <a:schemeClr val="accent6"/>
              </a:solidFill>
            </a:endParaRPr>
          </a:p>
        </p:txBody>
      </p:sp>
      <p:pic>
        <p:nvPicPr>
          <p:cNvPr id="19" name="Picture 18" descr="lab1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7082" y="2217325"/>
            <a:ext cx="1685595" cy="2034567"/>
          </a:xfrm>
          <a:prstGeom prst="rect">
            <a:avLst/>
          </a:prstGeom>
        </p:spPr>
      </p:pic>
      <p:pic>
        <p:nvPicPr>
          <p:cNvPr id="20" name="Picture 19" descr="BlockM-rbal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939" y="2529234"/>
            <a:ext cx="2067832" cy="1384397"/>
          </a:xfrm>
          <a:prstGeom prst="rect">
            <a:avLst/>
          </a:prstGeom>
        </p:spPr>
      </p:pic>
      <p:sp>
        <p:nvSpPr>
          <p:cNvPr id="3" name="Slide Number Placeholder 2"/>
          <p:cNvSpPr>
            <a:spLocks noGrp="1"/>
          </p:cNvSpPr>
          <p:nvPr>
            <p:ph type="sldNum" sz="quarter" idx="12"/>
          </p:nvPr>
        </p:nvSpPr>
        <p:spPr/>
        <p:txBody>
          <a:bodyPr/>
          <a:lstStyle/>
          <a:p>
            <a:fld id="{1EFC5F69-8BF1-6F41-953B-C5277B3964C7}" type="slidenum">
              <a:rPr lang="en-US" smtClean="0"/>
              <a:t>48</a:t>
            </a:fld>
            <a:endParaRPr lang="en-US"/>
          </a:p>
        </p:txBody>
      </p:sp>
    </p:spTree>
    <p:extLst>
      <p:ext uri="{BB962C8B-B14F-4D97-AF65-F5344CB8AC3E}">
        <p14:creationId xmlns:p14="http://schemas.microsoft.com/office/powerpoint/2010/main" val="40607830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Takeaways</a:t>
            </a:r>
            <a:endParaRPr lang="en-US" dirty="0"/>
          </a:p>
        </p:txBody>
      </p:sp>
      <p:sp>
        <p:nvSpPr>
          <p:cNvPr id="3" name="Content Placeholder 2"/>
          <p:cNvSpPr>
            <a:spLocks noGrp="1"/>
          </p:cNvSpPr>
          <p:nvPr>
            <p:ph idx="1"/>
          </p:nvPr>
        </p:nvSpPr>
        <p:spPr/>
        <p:txBody>
          <a:bodyPr/>
          <a:lstStyle/>
          <a:p>
            <a:r>
              <a:rPr lang="en-US" dirty="0" smtClean="0"/>
              <a:t>Energy is king.</a:t>
            </a:r>
            <a:endParaRPr lang="en-US" b="0" dirty="0" smtClean="0"/>
          </a:p>
          <a:p>
            <a:r>
              <a:rPr lang="en-US" b="0" dirty="0" smtClean="0"/>
              <a:t>Dictates system lifetime</a:t>
            </a:r>
          </a:p>
          <a:p>
            <a:endParaRPr lang="en-US" b="0" dirty="0"/>
          </a:p>
          <a:p>
            <a:r>
              <a:rPr lang="en-US" dirty="0" smtClean="0"/>
              <a:t>Computational power has come to embedded MCUs, but</a:t>
            </a:r>
            <a:endParaRPr lang="en-US" b="0" dirty="0" smtClean="0"/>
          </a:p>
          <a:p>
            <a:r>
              <a:rPr lang="en-US" b="0" dirty="0" smtClean="0"/>
              <a:t>Application complexity limited by limited SRAM</a:t>
            </a:r>
          </a:p>
          <a:p>
            <a:endParaRPr lang="en-US" b="0" dirty="0"/>
          </a:p>
          <a:p>
            <a:r>
              <a:rPr lang="en-US" dirty="0" smtClean="0"/>
              <a:t>Hardware support can enable energy-efficient complex tasks</a:t>
            </a:r>
            <a:endParaRPr lang="en-US" b="0" dirty="0" smtClean="0"/>
          </a:p>
          <a:p>
            <a:r>
              <a:rPr lang="en-US" b="0" dirty="0" smtClean="0"/>
              <a:t>Perhaps a sweet spot between ASIC and FPGAs {David Brooks}</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49</a:t>
            </a:fld>
            <a:endParaRPr lang="en-US"/>
          </a:p>
        </p:txBody>
      </p:sp>
    </p:spTree>
    <p:extLst>
      <p:ext uri="{BB962C8B-B14F-4D97-AF65-F5344CB8AC3E}">
        <p14:creationId xmlns:p14="http://schemas.microsoft.com/office/powerpoint/2010/main" val="396491854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Lab11 at Michigan:</a:t>
            </a:r>
            <a:r>
              <a:rPr lang="en-US" dirty="0"/>
              <a:t/>
            </a:r>
            <a:br>
              <a:rPr lang="en-US" dirty="0"/>
            </a:br>
            <a:r>
              <a:rPr lang="en-US" dirty="0"/>
              <a:t>(Some of) What </a:t>
            </a:r>
            <a:r>
              <a:rPr lang="en-US" dirty="0" smtClean="0"/>
              <a:t>we do</a:t>
            </a:r>
            <a:endParaRPr lang="en-US" dirty="0"/>
          </a:p>
        </p:txBody>
      </p:sp>
      <p:sp>
        <p:nvSpPr>
          <p:cNvPr id="3" name="Content Placeholder 2"/>
          <p:cNvSpPr>
            <a:spLocks noGrp="1"/>
          </p:cNvSpPr>
          <p:nvPr>
            <p:ph idx="1"/>
          </p:nvPr>
        </p:nvSpPr>
        <p:spPr/>
        <p:txBody>
          <a:bodyPr/>
          <a:lstStyle/>
          <a:p>
            <a:r>
              <a:rPr lang="en-US" sz="4000" dirty="0" err="1" smtClean="0"/>
              <a:t>e</a:t>
            </a:r>
            <a:r>
              <a:rPr lang="en-US" sz="4000" dirty="0" err="1" smtClean="0">
                <a:solidFill>
                  <a:schemeClr val="accent3"/>
                </a:solidFill>
              </a:rPr>
              <a:t>M</a:t>
            </a:r>
            <a:r>
              <a:rPr lang="en-US" sz="4000" dirty="0" err="1" smtClean="0"/>
              <a:t>bedded</a:t>
            </a:r>
            <a:r>
              <a:rPr lang="en-US" dirty="0"/>
              <a:t>	</a:t>
            </a:r>
            <a:r>
              <a:rPr lang="en-US" dirty="0" smtClean="0"/>
              <a:t>	</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5</a:t>
            </a:fld>
            <a:endParaRPr lang="en-US"/>
          </a:p>
        </p:txBody>
      </p:sp>
      <p:sp>
        <p:nvSpPr>
          <p:cNvPr id="7" name="TextBox 6"/>
          <p:cNvSpPr txBox="1"/>
          <p:nvPr/>
        </p:nvSpPr>
        <p:spPr>
          <a:xfrm>
            <a:off x="4572000" y="1752600"/>
            <a:ext cx="4429124" cy="4462760"/>
          </a:xfrm>
          <a:prstGeom prst="rect">
            <a:avLst/>
          </a:prstGeom>
          <a:noFill/>
        </p:spPr>
        <p:txBody>
          <a:bodyPr wrap="square" rtlCol="0">
            <a:spAutoFit/>
          </a:bodyPr>
          <a:lstStyle/>
          <a:p>
            <a:r>
              <a:rPr lang="en-US" sz="4000" b="1" dirty="0" err="1" smtClean="0"/>
              <a:t>Harmonia</a:t>
            </a:r>
            <a:endParaRPr lang="en-US" sz="2400" dirty="0" smtClean="0"/>
          </a:p>
          <a:p>
            <a:endParaRPr lang="en-US" sz="2400" b="1" dirty="0"/>
          </a:p>
          <a:p>
            <a:r>
              <a:rPr lang="en-US" sz="2400" b="1" dirty="0" smtClean="0">
                <a:solidFill>
                  <a:schemeClr val="tx2"/>
                </a:solidFill>
              </a:rPr>
              <a:t>Goal:</a:t>
            </a:r>
          </a:p>
          <a:p>
            <a:r>
              <a:rPr lang="en-US" sz="2400" i="1" dirty="0" smtClean="0"/>
              <a:t>Rapid, high accuracy, </a:t>
            </a:r>
            <a:r>
              <a:rPr lang="en-US" sz="2400" b="1" i="1" dirty="0" smtClean="0"/>
              <a:t>indoor</a:t>
            </a:r>
            <a:r>
              <a:rPr lang="en-US" sz="2400" i="1" dirty="0" smtClean="0"/>
              <a:t> RF </a:t>
            </a:r>
            <a:r>
              <a:rPr lang="en-US" sz="2400" i="1" dirty="0" err="1" smtClean="0"/>
              <a:t>TDoA</a:t>
            </a:r>
            <a:r>
              <a:rPr lang="en-US" sz="2400" i="1" dirty="0" smtClean="0"/>
              <a:t> localization</a:t>
            </a:r>
          </a:p>
          <a:p>
            <a:endParaRPr lang="en-US" sz="800" i="1" dirty="0" smtClean="0"/>
          </a:p>
          <a:p>
            <a:r>
              <a:rPr lang="en-US" sz="2000" i="1" dirty="0" smtClean="0"/>
              <a:t>Track micro-</a:t>
            </a:r>
            <a:r>
              <a:rPr lang="en-US" sz="2000" i="1" dirty="0" err="1" smtClean="0"/>
              <a:t>quadcopters</a:t>
            </a:r>
            <a:r>
              <a:rPr lang="en-US" sz="2000" i="1" dirty="0" smtClean="0"/>
              <a:t> in real time</a:t>
            </a:r>
          </a:p>
          <a:p>
            <a:endParaRPr lang="en-US" sz="2400" i="1" dirty="0"/>
          </a:p>
          <a:p>
            <a:r>
              <a:rPr lang="en-US" sz="2400" b="1" dirty="0" smtClean="0">
                <a:solidFill>
                  <a:srgbClr val="318FC5"/>
                </a:solidFill>
              </a:rPr>
              <a:t>Approach:</a:t>
            </a:r>
          </a:p>
          <a:p>
            <a:r>
              <a:rPr lang="en-US" sz="2400" i="1" dirty="0" smtClean="0"/>
              <a:t>UWB accuracy using NB frontends via impulses (TX) and band-stitching (RX)</a:t>
            </a:r>
            <a:endParaRPr lang="en-US" sz="2400" i="1" dirty="0"/>
          </a:p>
        </p:txBody>
      </p:sp>
      <p:pic>
        <p:nvPicPr>
          <p:cNvPr id="5" name="Picture 4" descr="Screen Shot 2014-08-11 at 2.28.02.png"/>
          <p:cNvPicPr>
            <a:picLocks noChangeAspect="1"/>
          </p:cNvPicPr>
          <p:nvPr/>
        </p:nvPicPr>
        <p:blipFill rotWithShape="1">
          <a:blip r:embed="rId2">
            <a:extLst>
              <a:ext uri="{28A0092B-C50C-407E-A947-70E740481C1C}">
                <a14:useLocalDpi xmlns:a14="http://schemas.microsoft.com/office/drawing/2010/main" val="0"/>
              </a:ext>
            </a:extLst>
          </a:blip>
          <a:srcRect b="54468"/>
          <a:stretch/>
        </p:blipFill>
        <p:spPr>
          <a:xfrm>
            <a:off x="283308" y="2328772"/>
            <a:ext cx="4132383" cy="1647304"/>
          </a:xfrm>
          <a:prstGeom prst="rect">
            <a:avLst/>
          </a:prstGeom>
        </p:spPr>
      </p:pic>
      <p:pic>
        <p:nvPicPr>
          <p:cNvPr id="9" name="Picture 8" descr="train_track-cro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93" y="4020276"/>
            <a:ext cx="2356961" cy="1097206"/>
          </a:xfrm>
          <a:prstGeom prst="rect">
            <a:avLst/>
          </a:prstGeom>
        </p:spPr>
      </p:pic>
      <p:pic>
        <p:nvPicPr>
          <p:cNvPr id="10" name="Picture 9" descr="train_track-top-view.pdf"/>
          <p:cNvPicPr>
            <a:picLocks noChangeAspect="1"/>
          </p:cNvPicPr>
          <p:nvPr/>
        </p:nvPicPr>
        <p:blipFill rotWithShape="1">
          <a:blip r:embed="rId4">
            <a:extLst>
              <a:ext uri="{28A0092B-C50C-407E-A947-70E740481C1C}">
                <a14:useLocalDpi xmlns:a14="http://schemas.microsoft.com/office/drawing/2010/main" val="0"/>
              </a:ext>
            </a:extLst>
          </a:blip>
          <a:srcRect l="21531" t="20901" r="16245" b="21830"/>
          <a:stretch/>
        </p:blipFill>
        <p:spPr>
          <a:xfrm>
            <a:off x="2364154" y="4826000"/>
            <a:ext cx="2207846" cy="2032000"/>
          </a:xfrm>
          <a:prstGeom prst="rect">
            <a:avLst/>
          </a:prstGeom>
        </p:spPr>
      </p:pic>
      <p:pic>
        <p:nvPicPr>
          <p:cNvPr id="12" name="Picture 11" descr="train_track-y-view-crop.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117482"/>
            <a:ext cx="2209800" cy="1676400"/>
          </a:xfrm>
          <a:prstGeom prst="rect">
            <a:avLst/>
          </a:prstGeom>
        </p:spPr>
      </p:pic>
      <p:sp>
        <p:nvSpPr>
          <p:cNvPr id="16" name="TextBox 15"/>
          <p:cNvSpPr txBox="1"/>
          <p:nvPr/>
        </p:nvSpPr>
        <p:spPr>
          <a:xfrm>
            <a:off x="2487016" y="3976076"/>
            <a:ext cx="1928676" cy="923330"/>
          </a:xfrm>
          <a:prstGeom prst="rect">
            <a:avLst/>
          </a:prstGeom>
          <a:noFill/>
        </p:spPr>
        <p:txBody>
          <a:bodyPr wrap="square" rtlCol="0">
            <a:spAutoFit/>
          </a:bodyPr>
          <a:lstStyle/>
          <a:p>
            <a:r>
              <a:rPr lang="en-US" b="1" dirty="0" smtClean="0">
                <a:solidFill>
                  <a:schemeClr val="accent4"/>
                </a:solidFill>
              </a:rPr>
              <a:t>20 cm </a:t>
            </a:r>
            <a:r>
              <a:rPr lang="en-US" b="1" dirty="0" err="1" smtClean="0">
                <a:solidFill>
                  <a:schemeClr val="accent4"/>
                </a:solidFill>
              </a:rPr>
              <a:t>avg</a:t>
            </a:r>
            <a:r>
              <a:rPr lang="en-US" b="1" dirty="0" smtClean="0">
                <a:solidFill>
                  <a:schemeClr val="accent4"/>
                </a:solidFill>
              </a:rPr>
              <a:t> error</a:t>
            </a:r>
          </a:p>
          <a:p>
            <a:r>
              <a:rPr lang="en-US" b="1" dirty="0" smtClean="0">
                <a:solidFill>
                  <a:schemeClr val="accent4"/>
                </a:solidFill>
              </a:rPr>
              <a:t>40 cm 95%ile</a:t>
            </a:r>
          </a:p>
          <a:p>
            <a:r>
              <a:rPr lang="en-US" b="1" dirty="0" smtClean="0">
                <a:solidFill>
                  <a:schemeClr val="accent4"/>
                </a:solidFill>
              </a:rPr>
              <a:t>56 Hz samples</a:t>
            </a:r>
            <a:endParaRPr lang="en-US" b="1" dirty="0">
              <a:solidFill>
                <a:schemeClr val="accent4"/>
              </a:solidFill>
            </a:endParaRPr>
          </a:p>
        </p:txBody>
      </p:sp>
    </p:spTree>
    <p:extLst>
      <p:ext uri="{BB962C8B-B14F-4D97-AF65-F5344CB8AC3E}">
        <p14:creationId xmlns:p14="http://schemas.microsoft.com/office/powerpoint/2010/main" val="24551198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p:txBody>
          <a:bodyPr>
            <a:normAutofit fontScale="90000"/>
          </a:bodyPr>
          <a:lstStyle/>
          <a:p>
            <a:r>
              <a:rPr lang="en-US">
                <a:ea typeface="ＭＳ Ｐゴシック" pitchFamily="1" charset="-128"/>
                <a:cs typeface="ＭＳ Ｐゴシック" pitchFamily="1" charset="-128"/>
              </a:rPr>
              <a:t>The probe incompatibility mess</a:t>
            </a:r>
          </a:p>
        </p:txBody>
      </p:sp>
      <p:sp>
        <p:nvSpPr>
          <p:cNvPr id="1011745" name="Rectangle 33"/>
          <p:cNvSpPr>
            <a:spLocks noGrp="1" noChangeArrowheads="1"/>
          </p:cNvSpPr>
          <p:nvPr>
            <p:ph type="body" sz="half" idx="1"/>
          </p:nvPr>
        </p:nvSpPr>
        <p:spPr>
          <a:xfrm>
            <a:off x="1295400" y="4267200"/>
            <a:ext cx="6535738" cy="2438400"/>
          </a:xfrm>
        </p:spPr>
        <p:txBody>
          <a:bodyPr>
            <a:normAutofit fontScale="92500" lnSpcReduction="10000"/>
          </a:bodyPr>
          <a:lstStyle/>
          <a:p>
            <a:r>
              <a:rPr lang="en-US" sz="2200" dirty="0">
                <a:solidFill>
                  <a:srgbClr val="FF0000"/>
                </a:solidFill>
                <a:ea typeface="ＭＳ Ｐゴシック" pitchFamily="1" charset="-128"/>
                <a:cs typeface="ＭＳ Ｐゴシック" pitchFamily="1" charset="-128"/>
              </a:rPr>
              <a:t>Probes use hardware acknowledgements</a:t>
            </a:r>
          </a:p>
          <a:p>
            <a:r>
              <a:rPr lang="en-US" sz="2200" dirty="0">
                <a:solidFill>
                  <a:srgbClr val="008000"/>
                </a:solidFill>
                <a:ea typeface="ＭＳ Ｐゴシック" pitchFamily="1" charset="-128"/>
                <a:cs typeface="ＭＳ Ｐゴシック" pitchFamily="1" charset="-128"/>
              </a:rPr>
              <a:t>Probes do not use hardware acknowledgements</a:t>
            </a:r>
          </a:p>
          <a:p>
            <a:r>
              <a:rPr lang="en-US" sz="2200" dirty="0">
                <a:solidFill>
                  <a:srgbClr val="0000FF"/>
                </a:solidFill>
                <a:ea typeface="ＭＳ Ｐゴシック" pitchFamily="1" charset="-128"/>
                <a:cs typeface="ＭＳ Ｐゴシック" pitchFamily="1" charset="-128"/>
              </a:rPr>
              <a:t>Probes include only receiver-specific data</a:t>
            </a:r>
          </a:p>
          <a:p>
            <a:r>
              <a:rPr lang="en-US" sz="2200" dirty="0">
                <a:solidFill>
                  <a:srgbClr val="0099CC"/>
                </a:solidFill>
                <a:ea typeface="ＭＳ Ｐゴシック" pitchFamily="1" charset="-128"/>
                <a:cs typeface="ＭＳ Ｐゴシック" pitchFamily="1" charset="-128"/>
              </a:rPr>
              <a:t>Probes include sender-specific data too</a:t>
            </a:r>
          </a:p>
          <a:p>
            <a:r>
              <a:rPr lang="en-US" sz="2200" dirty="0">
                <a:solidFill>
                  <a:srgbClr val="660066"/>
                </a:solidFill>
                <a:ea typeface="ＭＳ Ｐゴシック" pitchFamily="1" charset="-128"/>
                <a:cs typeface="ＭＳ Ｐゴシック" pitchFamily="1" charset="-128"/>
              </a:rPr>
              <a:t>Probes include contention windows</a:t>
            </a:r>
          </a:p>
          <a:p>
            <a:r>
              <a:rPr lang="en-US" sz="2200" dirty="0">
                <a:solidFill>
                  <a:srgbClr val="FF9900"/>
                </a:solidFill>
                <a:ea typeface="ＭＳ Ｐゴシック" pitchFamily="1" charset="-128"/>
                <a:cs typeface="ＭＳ Ｐゴシック" pitchFamily="1" charset="-128"/>
              </a:rPr>
              <a:t>Probes do not include contention windows</a:t>
            </a:r>
          </a:p>
        </p:txBody>
      </p:sp>
      <p:sp>
        <p:nvSpPr>
          <p:cNvPr id="5" name="TextBox 4"/>
          <p:cNvSpPr txBox="1"/>
          <p:nvPr/>
        </p:nvSpPr>
        <p:spPr>
          <a:xfrm>
            <a:off x="2366963" y="838200"/>
            <a:ext cx="1443037" cy="523875"/>
          </a:xfrm>
          <a:prstGeom prst="rect">
            <a:avLst/>
          </a:prstGeom>
          <a:noFill/>
        </p:spPr>
        <p:txBody>
          <a:bodyPr wrap="none">
            <a:spAutoFit/>
          </a:bodyPr>
          <a:lstStyle/>
          <a:p>
            <a:pPr algn="ctr" eaLnBrk="0" hangingPunct="0">
              <a:defRPr/>
            </a:pPr>
            <a:r>
              <a:rPr lang="en-US" sz="2800" dirty="0" err="1">
                <a:latin typeface="+mn-lt"/>
                <a:ea typeface="+mn-ea"/>
                <a:cs typeface="+mn-cs"/>
              </a:rPr>
              <a:t>Pollcast</a:t>
            </a:r>
            <a:endParaRPr lang="en-US" sz="2800" dirty="0">
              <a:latin typeface="+mn-lt"/>
              <a:ea typeface="+mn-ea"/>
              <a:cs typeface="+mn-cs"/>
            </a:endParaRPr>
          </a:p>
        </p:txBody>
      </p:sp>
      <p:sp>
        <p:nvSpPr>
          <p:cNvPr id="6" name="TextBox 5"/>
          <p:cNvSpPr txBox="1"/>
          <p:nvPr/>
        </p:nvSpPr>
        <p:spPr>
          <a:xfrm>
            <a:off x="5399088" y="3514725"/>
            <a:ext cx="1306512" cy="523875"/>
          </a:xfrm>
          <a:prstGeom prst="rect">
            <a:avLst/>
          </a:prstGeom>
          <a:noFill/>
        </p:spPr>
        <p:txBody>
          <a:bodyPr wrap="none">
            <a:spAutoFit/>
          </a:bodyPr>
          <a:lstStyle/>
          <a:p>
            <a:pPr algn="ctr" eaLnBrk="0" hangingPunct="0">
              <a:defRPr/>
            </a:pPr>
            <a:r>
              <a:rPr lang="en-US" sz="2800" dirty="0">
                <a:latin typeface="+mn-lt"/>
                <a:ea typeface="+mn-ea"/>
                <a:cs typeface="+mn-cs"/>
              </a:rPr>
              <a:t>RI-MAC</a:t>
            </a:r>
          </a:p>
        </p:txBody>
      </p:sp>
      <p:sp>
        <p:nvSpPr>
          <p:cNvPr id="7" name="TextBox 6"/>
          <p:cNvSpPr txBox="1"/>
          <p:nvPr/>
        </p:nvSpPr>
        <p:spPr>
          <a:xfrm>
            <a:off x="2679700" y="3514725"/>
            <a:ext cx="766763" cy="523875"/>
          </a:xfrm>
          <a:prstGeom prst="rect">
            <a:avLst/>
          </a:prstGeom>
          <a:noFill/>
        </p:spPr>
        <p:txBody>
          <a:bodyPr wrap="none">
            <a:spAutoFit/>
          </a:bodyPr>
          <a:lstStyle/>
          <a:p>
            <a:pPr algn="ctr" eaLnBrk="0" hangingPunct="0">
              <a:defRPr/>
            </a:pPr>
            <a:r>
              <a:rPr lang="en-US" sz="2800" dirty="0">
                <a:latin typeface="+mn-lt"/>
                <a:ea typeface="+mn-ea"/>
                <a:cs typeface="+mn-cs"/>
              </a:rPr>
              <a:t>LPP</a:t>
            </a:r>
          </a:p>
        </p:txBody>
      </p:sp>
      <p:sp>
        <p:nvSpPr>
          <p:cNvPr id="8" name="TextBox 7"/>
          <p:cNvSpPr txBox="1"/>
          <p:nvPr/>
        </p:nvSpPr>
        <p:spPr>
          <a:xfrm>
            <a:off x="5205413" y="838200"/>
            <a:ext cx="1881187" cy="523875"/>
          </a:xfrm>
          <a:prstGeom prst="rect">
            <a:avLst/>
          </a:prstGeom>
          <a:noFill/>
        </p:spPr>
        <p:txBody>
          <a:bodyPr>
            <a:spAutoFit/>
          </a:bodyPr>
          <a:lstStyle/>
          <a:p>
            <a:pPr algn="ctr" eaLnBrk="0" hangingPunct="0">
              <a:defRPr/>
            </a:pPr>
            <a:r>
              <a:rPr lang="en-US" sz="2800" dirty="0" err="1">
                <a:latin typeface="+mn-lt"/>
                <a:ea typeface="+mn-ea"/>
                <a:cs typeface="+mn-cs"/>
              </a:rPr>
              <a:t>Backcast</a:t>
            </a:r>
            <a:endParaRPr lang="en-US" sz="2800" dirty="0">
              <a:latin typeface="+mn-lt"/>
              <a:ea typeface="+mn-ea"/>
              <a:cs typeface="+mn-cs"/>
            </a:endParaRPr>
          </a:p>
        </p:txBody>
      </p:sp>
      <p:sp>
        <p:nvSpPr>
          <p:cNvPr id="12" name="Left-Right Arrow 11"/>
          <p:cNvSpPr>
            <a:spLocks noChangeArrowheads="1"/>
          </p:cNvSpPr>
          <p:nvPr/>
        </p:nvSpPr>
        <p:spPr bwMode="auto">
          <a:xfrm>
            <a:off x="3886200" y="981075"/>
            <a:ext cx="1319213" cy="336550"/>
          </a:xfrm>
          <a:prstGeom prst="leftRightArrow">
            <a:avLst>
              <a:gd name="adj1" fmla="val 50000"/>
              <a:gd name="adj2" fmla="val 50177"/>
            </a:avLst>
          </a:prstGeom>
          <a:solidFill>
            <a:srgbClr val="0099CC"/>
          </a:solidFill>
          <a:ln w="9525">
            <a:solidFill>
              <a:schemeClr val="tx1"/>
            </a:solidFill>
            <a:round/>
            <a:headEnd/>
            <a:tailEnd/>
          </a:ln>
        </p:spPr>
        <p:txBody>
          <a:bodyPr>
            <a:prstTxWarp prst="textNoShape">
              <a:avLst/>
            </a:prstTxWarp>
          </a:bodyPr>
          <a:lstStyle/>
          <a:p>
            <a:pPr eaLnBrk="0" hangingPunct="0"/>
            <a:endParaRPr lang="en-US"/>
          </a:p>
        </p:txBody>
      </p:sp>
      <p:sp>
        <p:nvSpPr>
          <p:cNvPr id="13" name="Left-Right Arrow 12"/>
          <p:cNvSpPr>
            <a:spLocks noChangeArrowheads="1"/>
          </p:cNvSpPr>
          <p:nvPr/>
        </p:nvSpPr>
        <p:spPr bwMode="auto">
          <a:xfrm>
            <a:off x="3886200" y="3624263"/>
            <a:ext cx="1319213" cy="338137"/>
          </a:xfrm>
          <a:prstGeom prst="leftRightArrow">
            <a:avLst>
              <a:gd name="adj1" fmla="val 50000"/>
              <a:gd name="adj2" fmla="val 49942"/>
            </a:avLst>
          </a:prstGeom>
          <a:solidFill>
            <a:srgbClr val="0000FF"/>
          </a:solidFill>
          <a:ln w="9525">
            <a:solidFill>
              <a:schemeClr val="tx1"/>
            </a:solidFill>
            <a:round/>
            <a:headEnd/>
            <a:tailEnd/>
          </a:ln>
        </p:spPr>
        <p:txBody>
          <a:bodyPr>
            <a:prstTxWarp prst="textNoShape">
              <a:avLst/>
            </a:prstTxWarp>
          </a:bodyPr>
          <a:lstStyle/>
          <a:p>
            <a:pPr eaLnBrk="0" hangingPunct="0"/>
            <a:endParaRPr lang="en-US"/>
          </a:p>
        </p:txBody>
      </p:sp>
      <p:sp>
        <p:nvSpPr>
          <p:cNvPr id="14" name="Left-Right Arrow 13"/>
          <p:cNvSpPr>
            <a:spLocks noChangeArrowheads="1"/>
          </p:cNvSpPr>
          <p:nvPr/>
        </p:nvSpPr>
        <p:spPr bwMode="auto">
          <a:xfrm rot="-2774615">
            <a:off x="3632994" y="2245519"/>
            <a:ext cx="1851025" cy="338137"/>
          </a:xfrm>
          <a:prstGeom prst="leftRightArrow">
            <a:avLst>
              <a:gd name="adj1" fmla="val 50000"/>
              <a:gd name="adj2" fmla="val 49927"/>
            </a:avLst>
          </a:prstGeom>
          <a:solidFill>
            <a:srgbClr val="FF0000"/>
          </a:solidFill>
          <a:ln w="9525">
            <a:solidFill>
              <a:schemeClr val="tx1"/>
            </a:solidFill>
            <a:round/>
            <a:headEnd/>
            <a:tailEnd/>
          </a:ln>
        </p:spPr>
        <p:txBody>
          <a:bodyPr>
            <a:prstTxWarp prst="textNoShape">
              <a:avLst/>
            </a:prstTxWarp>
          </a:bodyPr>
          <a:lstStyle/>
          <a:p>
            <a:pPr eaLnBrk="0" hangingPunct="0"/>
            <a:endParaRPr lang="en-US"/>
          </a:p>
        </p:txBody>
      </p:sp>
      <p:sp>
        <p:nvSpPr>
          <p:cNvPr id="15" name="Left-Right Arrow 14"/>
          <p:cNvSpPr>
            <a:spLocks noChangeArrowheads="1"/>
          </p:cNvSpPr>
          <p:nvPr/>
        </p:nvSpPr>
        <p:spPr bwMode="auto">
          <a:xfrm rot="2794154">
            <a:off x="3648075" y="2243138"/>
            <a:ext cx="1852613" cy="338137"/>
          </a:xfrm>
          <a:prstGeom prst="leftRightArrow">
            <a:avLst>
              <a:gd name="adj1" fmla="val 50000"/>
              <a:gd name="adj2" fmla="val 49969"/>
            </a:avLst>
          </a:prstGeom>
          <a:solidFill>
            <a:srgbClr val="008000"/>
          </a:solidFill>
          <a:ln w="9525">
            <a:solidFill>
              <a:schemeClr val="tx1"/>
            </a:solidFill>
            <a:round/>
            <a:headEnd/>
            <a:tailEnd/>
          </a:ln>
        </p:spPr>
        <p:txBody>
          <a:bodyPr>
            <a:prstTxWarp prst="textNoShape">
              <a:avLst/>
            </a:prstTxWarp>
          </a:bodyPr>
          <a:lstStyle/>
          <a:p>
            <a:pPr eaLnBrk="0" hangingPunct="0"/>
            <a:endParaRPr lang="en-US"/>
          </a:p>
        </p:txBody>
      </p:sp>
      <p:sp>
        <p:nvSpPr>
          <p:cNvPr id="16" name="Left-Right Arrow 15"/>
          <p:cNvSpPr>
            <a:spLocks noChangeArrowheads="1"/>
          </p:cNvSpPr>
          <p:nvPr/>
        </p:nvSpPr>
        <p:spPr bwMode="auto">
          <a:xfrm rot="-5400000">
            <a:off x="2362200" y="2262188"/>
            <a:ext cx="1404937" cy="338138"/>
          </a:xfrm>
          <a:prstGeom prst="leftRightArrow">
            <a:avLst>
              <a:gd name="adj1" fmla="val 50000"/>
              <a:gd name="adj2" fmla="val 49917"/>
            </a:avLst>
          </a:prstGeom>
          <a:solidFill>
            <a:srgbClr val="FF9900"/>
          </a:solidFill>
          <a:ln w="9525">
            <a:solidFill>
              <a:schemeClr val="tx1"/>
            </a:solidFill>
            <a:round/>
            <a:headEnd/>
            <a:tailEnd/>
          </a:ln>
        </p:spPr>
        <p:txBody>
          <a:bodyPr>
            <a:prstTxWarp prst="textNoShape">
              <a:avLst/>
            </a:prstTxWarp>
          </a:bodyPr>
          <a:lstStyle/>
          <a:p>
            <a:pPr eaLnBrk="0" hangingPunct="0"/>
            <a:endParaRPr lang="en-US"/>
          </a:p>
        </p:txBody>
      </p:sp>
      <p:sp>
        <p:nvSpPr>
          <p:cNvPr id="17" name="Left-Right Arrow 16"/>
          <p:cNvSpPr>
            <a:spLocks noChangeArrowheads="1"/>
          </p:cNvSpPr>
          <p:nvPr/>
        </p:nvSpPr>
        <p:spPr bwMode="auto">
          <a:xfrm rot="-5400000">
            <a:off x="5333206" y="2286794"/>
            <a:ext cx="1406525" cy="338138"/>
          </a:xfrm>
          <a:prstGeom prst="leftRightArrow">
            <a:avLst>
              <a:gd name="adj1" fmla="val 50000"/>
              <a:gd name="adj2" fmla="val 49973"/>
            </a:avLst>
          </a:prstGeom>
          <a:solidFill>
            <a:srgbClr val="660066"/>
          </a:solidFill>
          <a:ln w="9525">
            <a:solidFill>
              <a:schemeClr val="tx1"/>
            </a:solidFill>
            <a:round/>
            <a:headEnd/>
            <a:tailEnd/>
          </a:ln>
        </p:spPr>
        <p:txBody>
          <a:bodyPr>
            <a:prstTxWarp prst="textNoShape">
              <a:avLst/>
            </a:prstTxWarp>
          </a:bodyPr>
          <a:lstStyle/>
          <a:p>
            <a:pPr eaLnBrk="0" hangingPunct="0"/>
            <a:endParaRPr lang="en-US"/>
          </a:p>
        </p:txBody>
      </p:sp>
      <p:sp>
        <p:nvSpPr>
          <p:cNvPr id="2" name="Slide Number Placeholder 1"/>
          <p:cNvSpPr>
            <a:spLocks noGrp="1"/>
          </p:cNvSpPr>
          <p:nvPr>
            <p:ph type="sldNum" sz="quarter" idx="12"/>
          </p:nvPr>
        </p:nvSpPr>
        <p:spPr/>
        <p:txBody>
          <a:bodyPr/>
          <a:lstStyle/>
          <a:p>
            <a:pPr>
              <a:defRPr/>
            </a:pPr>
            <a:fld id="{C66E72E6-3973-7348-9A82-6AD9FD9399CF}" type="slidenum">
              <a:rPr lang="en-US" smtClean="0"/>
              <a:pPr>
                <a:defRPr/>
              </a:pPr>
              <a:t>50</a:t>
            </a:fld>
            <a:endParaRPr lang="en-US"/>
          </a:p>
        </p:txBody>
      </p:sp>
    </p:spTree>
    <p:extLst>
      <p:ext uri="{BB962C8B-B14F-4D97-AF65-F5344CB8AC3E}">
        <p14:creationId xmlns:p14="http://schemas.microsoft.com/office/powerpoint/2010/main" val="6773108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17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1174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11745">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1174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1745">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11745">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1745" grpId="0" build="p"/>
      <p:bldP spid="12" grpId="0" animBg="1"/>
      <p:bldP spid="13" grpId="0" animBg="1"/>
      <p:bldP spid="14" grpId="0" animBg="1"/>
      <p:bldP spid="15" grpId="0" animBg="1"/>
      <p:bldP spid="16" grpId="0" animBg="1"/>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help: We like data too much for our own good</a:t>
            </a:r>
            <a:endParaRPr lang="en-US" dirty="0"/>
          </a:p>
        </p:txBody>
      </p:sp>
      <p:sp>
        <p:nvSpPr>
          <p:cNvPr id="3" name="Content Placeholder 2"/>
          <p:cNvSpPr>
            <a:spLocks noGrp="1"/>
          </p:cNvSpPr>
          <p:nvPr>
            <p:ph idx="1"/>
          </p:nvPr>
        </p:nvSpPr>
        <p:spPr>
          <a:xfrm>
            <a:off x="457200" y="1752600"/>
            <a:ext cx="7620000" cy="4842047"/>
          </a:xfrm>
        </p:spPr>
        <p:txBody>
          <a:bodyPr/>
          <a:lstStyle/>
          <a:p>
            <a:r>
              <a:rPr lang="en-US" dirty="0" smtClean="0"/>
              <a:t>We can see devices turn on / off</a:t>
            </a:r>
          </a:p>
          <a:p>
            <a:r>
              <a:rPr lang="en-US" b="0" dirty="0" smtClean="0"/>
              <a:t>Lose sight of the fact that humans are turning them on and off</a:t>
            </a:r>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r>
              <a:rPr lang="en-US" dirty="0" smtClean="0"/>
              <a:t>Privacy implications</a:t>
            </a:r>
          </a:p>
          <a:p>
            <a:r>
              <a:rPr lang="en-US" b="0" dirty="0" smtClean="0"/>
              <a:t>What should a system like this look like?</a:t>
            </a:r>
            <a:endParaRPr lang="en-US" b="0" dirty="0"/>
          </a:p>
        </p:txBody>
      </p:sp>
      <p:pic>
        <p:nvPicPr>
          <p:cNvPr id="5" name="Picture 4" descr="Screen Shot 2014-03-07 at 6.44.38.png"/>
          <p:cNvPicPr>
            <a:picLocks noChangeAspect="1"/>
          </p:cNvPicPr>
          <p:nvPr/>
        </p:nvPicPr>
        <p:blipFill rotWithShape="1">
          <a:blip r:embed="rId3">
            <a:extLst>
              <a:ext uri="{28A0092B-C50C-407E-A947-70E740481C1C}">
                <a14:useLocalDpi xmlns:a14="http://schemas.microsoft.com/office/drawing/2010/main" val="0"/>
              </a:ext>
            </a:extLst>
          </a:blip>
          <a:srcRect t="43411"/>
          <a:stretch/>
        </p:blipFill>
        <p:spPr>
          <a:xfrm>
            <a:off x="596512" y="2562268"/>
            <a:ext cx="7996536" cy="3068976"/>
          </a:xfrm>
          <a:prstGeom prst="rect">
            <a:avLst/>
          </a:prstGeom>
        </p:spPr>
      </p:pic>
      <p:sp>
        <p:nvSpPr>
          <p:cNvPr id="6" name="Donut 5"/>
          <p:cNvSpPr/>
          <p:nvPr/>
        </p:nvSpPr>
        <p:spPr>
          <a:xfrm>
            <a:off x="5245074" y="2899408"/>
            <a:ext cx="700141" cy="1640751"/>
          </a:xfrm>
          <a:prstGeom prst="donut">
            <a:avLst>
              <a:gd name="adj" fmla="val 642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pic>
        <p:nvPicPr>
          <p:cNvPr id="7" name="Picture 6" descr="Screen Shot 2014-03-07 at 7.02.00.png"/>
          <p:cNvPicPr>
            <a:picLocks noChangeAspect="1"/>
          </p:cNvPicPr>
          <p:nvPr/>
        </p:nvPicPr>
        <p:blipFill rotWithShape="1">
          <a:blip r:embed="rId4">
            <a:extLst>
              <a:ext uri="{28A0092B-C50C-407E-A947-70E740481C1C}">
                <a14:useLocalDpi xmlns:a14="http://schemas.microsoft.com/office/drawing/2010/main" val="0"/>
              </a:ext>
            </a:extLst>
          </a:blip>
          <a:srcRect l="28094" r="-8690"/>
          <a:stretch/>
        </p:blipFill>
        <p:spPr>
          <a:xfrm>
            <a:off x="596512" y="2562268"/>
            <a:ext cx="4836176" cy="3093215"/>
          </a:xfrm>
          <a:prstGeom prst="rect">
            <a:avLst/>
          </a:prstGeom>
        </p:spPr>
      </p:pic>
      <p:sp>
        <p:nvSpPr>
          <p:cNvPr id="8" name="Donut 7"/>
          <p:cNvSpPr/>
          <p:nvPr/>
        </p:nvSpPr>
        <p:spPr>
          <a:xfrm>
            <a:off x="2497917" y="2899408"/>
            <a:ext cx="700141" cy="1640751"/>
          </a:xfrm>
          <a:prstGeom prst="donut">
            <a:avLst>
              <a:gd name="adj" fmla="val 642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1629596" y="5301672"/>
            <a:ext cx="5862151" cy="369332"/>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dirty="0" smtClean="0"/>
              <a:t>My roommate took ~16:30 in the bathroom this morning</a:t>
            </a:r>
            <a:endParaRPr lang="en-US" dirty="0"/>
          </a:p>
        </p:txBody>
      </p:sp>
      <p:sp>
        <p:nvSpPr>
          <p:cNvPr id="4" name="Slide Number Placeholder 3"/>
          <p:cNvSpPr>
            <a:spLocks noGrp="1"/>
          </p:cNvSpPr>
          <p:nvPr>
            <p:ph type="sldNum" sz="quarter" idx="12"/>
          </p:nvPr>
        </p:nvSpPr>
        <p:spPr/>
        <p:txBody>
          <a:bodyPr/>
          <a:lstStyle/>
          <a:p>
            <a:fld id="{1EFC5F69-8BF1-6F41-953B-C5277B3964C7}" type="slidenum">
              <a:rPr lang="en-US" smtClean="0"/>
              <a:t>51</a:t>
            </a:fld>
            <a:endParaRPr lang="en-US"/>
          </a:p>
        </p:txBody>
      </p:sp>
    </p:spTree>
    <p:extLst>
      <p:ext uri="{BB962C8B-B14F-4D97-AF65-F5344CB8AC3E}">
        <p14:creationId xmlns:p14="http://schemas.microsoft.com/office/powerpoint/2010/main" val="10797696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Monjolo</a:t>
            </a:r>
            <a:r>
              <a:rPr lang="en-US" dirty="0" smtClean="0"/>
              <a:t> in action</a:t>
            </a:r>
            <a:endParaRPr lang="en-US" dirty="0"/>
          </a:p>
        </p:txBody>
      </p:sp>
      <p:sp>
        <p:nvSpPr>
          <p:cNvPr id="3" name="Content Placeholder 2"/>
          <p:cNvSpPr>
            <a:spLocks noGrp="1"/>
          </p:cNvSpPr>
          <p:nvPr>
            <p:ph idx="1"/>
          </p:nvPr>
        </p:nvSpPr>
        <p:spPr/>
        <p:txBody>
          <a:bodyPr/>
          <a:lstStyle/>
          <a:p>
            <a:r>
              <a:rPr lang="en-US" dirty="0">
                <a:hlinkClick r:id="rId4"/>
              </a:rPr>
              <a:t>http://inductor.eecs.umich.edu/</a:t>
            </a:r>
            <a:r>
              <a:rPr lang="en-US" dirty="0" smtClean="0">
                <a:hlinkClick r:id="rId4"/>
              </a:rPr>
              <a:t>pathouse.html</a:t>
            </a:r>
            <a:endParaRPr lang="en-US" dirty="0" smtClean="0"/>
          </a:p>
          <a:p>
            <a:endParaRPr lang="en-US" dirty="0"/>
          </a:p>
        </p:txBody>
      </p:sp>
      <p:pic>
        <p:nvPicPr>
          <p:cNvPr id="4" name="splitcore_blink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8417" y="2424290"/>
            <a:ext cx="2141280" cy="3805979"/>
          </a:xfrm>
          <a:prstGeom prst="rect">
            <a:avLst/>
          </a:prstGeom>
        </p:spPr>
      </p:pic>
      <p:pic>
        <p:nvPicPr>
          <p:cNvPr id="5" name="Picture 4" descr="split_core_slightly_ope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4675" y="5252629"/>
            <a:ext cx="1256688" cy="1413637"/>
          </a:xfrm>
          <a:prstGeom prst="rect">
            <a:avLst/>
          </a:prstGeom>
        </p:spPr>
      </p:pic>
      <p:pic>
        <p:nvPicPr>
          <p:cNvPr id="6" name="Picture 5" descr="Screen Shot 2014-03-06 at 14.55.3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1907" y="2424290"/>
            <a:ext cx="5210478" cy="3986016"/>
          </a:xfrm>
          <a:prstGeom prst="rect">
            <a:avLst/>
          </a:prstGeom>
        </p:spPr>
      </p:pic>
      <p:pic>
        <p:nvPicPr>
          <p:cNvPr id="7" name="Picture 6" descr="rainbow.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43651" y="5252629"/>
            <a:ext cx="4743149" cy="1307681"/>
          </a:xfrm>
          <a:prstGeom prst="rect">
            <a:avLst/>
          </a:prstGeom>
        </p:spPr>
      </p:pic>
      <p:sp>
        <p:nvSpPr>
          <p:cNvPr id="8" name="Slide Number Placeholder 7"/>
          <p:cNvSpPr>
            <a:spLocks noGrp="1"/>
          </p:cNvSpPr>
          <p:nvPr>
            <p:ph type="sldNum" sz="quarter" idx="12"/>
          </p:nvPr>
        </p:nvSpPr>
        <p:spPr/>
        <p:txBody>
          <a:bodyPr/>
          <a:lstStyle/>
          <a:p>
            <a:fld id="{1EFC5F69-8BF1-6F41-953B-C5277B3964C7}" type="slidenum">
              <a:rPr lang="en-US" smtClean="0"/>
              <a:t>52</a:t>
            </a:fld>
            <a:endParaRPr lang="en-US"/>
          </a:p>
        </p:txBody>
      </p:sp>
    </p:spTree>
    <p:extLst>
      <p:ext uri="{BB962C8B-B14F-4D97-AF65-F5344CB8AC3E}">
        <p14:creationId xmlns:p14="http://schemas.microsoft.com/office/powerpoint/2010/main" val="34235268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Augmenting smartphones to add “missing” sensors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3886200" y="4895910"/>
            <a:ext cx="1524000" cy="1524000"/>
          </a:xfrm>
          <a:prstGeom prst="rect">
            <a:avLst/>
          </a:prstGeom>
        </p:spPr>
      </p:pic>
      <p:pic>
        <p:nvPicPr>
          <p:cNvPr id="5" name="Picture 4"/>
          <p:cNvPicPr>
            <a:picLocks noChangeAspect="1"/>
          </p:cNvPicPr>
          <p:nvPr/>
        </p:nvPicPr>
        <p:blipFill>
          <a:blip r:embed="rId3"/>
          <a:stretch>
            <a:fillRect/>
          </a:stretch>
        </p:blipFill>
        <p:spPr>
          <a:xfrm>
            <a:off x="1371600" y="1600200"/>
            <a:ext cx="1981200" cy="1981200"/>
          </a:xfrm>
          <a:prstGeom prst="rect">
            <a:avLst/>
          </a:prstGeom>
        </p:spPr>
      </p:pic>
      <p:sp>
        <p:nvSpPr>
          <p:cNvPr id="9" name="Text Box 23"/>
          <p:cNvSpPr txBox="1">
            <a:spLocks noChangeArrowheads="1"/>
          </p:cNvSpPr>
          <p:nvPr/>
        </p:nvSpPr>
        <p:spPr bwMode="auto">
          <a:xfrm>
            <a:off x="1423491" y="3257490"/>
            <a:ext cx="1929309"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smtClean="0">
                <a:latin typeface="Trebuchet MS" pitchFamily="1" charset="0"/>
              </a:rPr>
              <a:t>Geiger Counter</a:t>
            </a:r>
            <a:endParaRPr lang="en-US" sz="2000" dirty="0">
              <a:latin typeface="Trebuchet MS" pitchFamily="1" charset="0"/>
            </a:endParaRPr>
          </a:p>
        </p:txBody>
      </p:sp>
      <p:sp>
        <p:nvSpPr>
          <p:cNvPr id="10" name="Text Box 23"/>
          <p:cNvSpPr txBox="1">
            <a:spLocks noChangeArrowheads="1"/>
          </p:cNvSpPr>
          <p:nvPr/>
        </p:nvSpPr>
        <p:spPr bwMode="auto">
          <a:xfrm>
            <a:off x="4084001" y="6381690"/>
            <a:ext cx="1332692"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smtClean="0">
                <a:latin typeface="Trebuchet MS" pitchFamily="1" charset="0"/>
              </a:rPr>
              <a:t>CO Sensor</a:t>
            </a:r>
            <a:endParaRPr lang="en-US" sz="2000" dirty="0">
              <a:latin typeface="Trebuchet MS" pitchFamily="1" charset="0"/>
            </a:endParaRPr>
          </a:p>
        </p:txBody>
      </p:sp>
      <p:pic>
        <p:nvPicPr>
          <p:cNvPr id="14" name="Picture 13"/>
          <p:cNvPicPr>
            <a:picLocks noChangeAspect="1"/>
          </p:cNvPicPr>
          <p:nvPr/>
        </p:nvPicPr>
        <p:blipFill>
          <a:blip r:embed="rId4"/>
          <a:stretch>
            <a:fillRect/>
          </a:stretch>
        </p:blipFill>
        <p:spPr>
          <a:xfrm>
            <a:off x="1219200" y="3886200"/>
            <a:ext cx="2235200" cy="1540692"/>
          </a:xfrm>
          <a:prstGeom prst="rect">
            <a:avLst/>
          </a:prstGeom>
        </p:spPr>
      </p:pic>
      <p:sp>
        <p:nvSpPr>
          <p:cNvPr id="15" name="Text Box 23"/>
          <p:cNvSpPr txBox="1">
            <a:spLocks noChangeArrowheads="1"/>
          </p:cNvSpPr>
          <p:nvPr/>
        </p:nvSpPr>
        <p:spPr bwMode="auto">
          <a:xfrm>
            <a:off x="1676400" y="5314890"/>
            <a:ext cx="1557237"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smtClean="0">
                <a:latin typeface="Trebuchet MS" pitchFamily="1" charset="0"/>
              </a:rPr>
              <a:t>CC Terminal</a:t>
            </a:r>
            <a:endParaRPr lang="en-US" sz="2000" dirty="0">
              <a:latin typeface="Trebuchet MS" pitchFamily="1" charset="0"/>
            </a:endParaRPr>
          </a:p>
        </p:txBody>
      </p:sp>
      <p:pic>
        <p:nvPicPr>
          <p:cNvPr id="7" name="Picture 6"/>
          <p:cNvPicPr>
            <a:picLocks noChangeAspect="1"/>
          </p:cNvPicPr>
          <p:nvPr/>
        </p:nvPicPr>
        <p:blipFill>
          <a:blip r:embed="rId5"/>
          <a:stretch>
            <a:fillRect/>
          </a:stretch>
        </p:blipFill>
        <p:spPr>
          <a:xfrm>
            <a:off x="3678727" y="1867218"/>
            <a:ext cx="2442689" cy="1465613"/>
          </a:xfrm>
          <a:prstGeom prst="rect">
            <a:avLst/>
          </a:prstGeom>
        </p:spPr>
      </p:pic>
      <p:sp>
        <p:nvSpPr>
          <p:cNvPr id="13" name="Text Box 23"/>
          <p:cNvSpPr txBox="1">
            <a:spLocks noChangeArrowheads="1"/>
          </p:cNvSpPr>
          <p:nvPr/>
        </p:nvSpPr>
        <p:spPr bwMode="auto">
          <a:xfrm>
            <a:off x="4170109" y="3332831"/>
            <a:ext cx="1592303"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smtClean="0">
                <a:latin typeface="Trebuchet MS" pitchFamily="1" charset="0"/>
              </a:rPr>
              <a:t>EKG Monitor</a:t>
            </a:r>
            <a:endParaRPr lang="en-US" sz="2000" dirty="0">
              <a:latin typeface="Trebuchet MS" pitchFamily="1" charset="0"/>
            </a:endParaRPr>
          </a:p>
        </p:txBody>
      </p:sp>
      <p:pic>
        <p:nvPicPr>
          <p:cNvPr id="16" name="Picture 13"/>
          <p:cNvPicPr>
            <a:picLocks noChangeAspect="1"/>
          </p:cNvPicPr>
          <p:nvPr/>
        </p:nvPicPr>
        <p:blipFill>
          <a:blip r:embed="rId6"/>
          <a:srcRect t="21489" r="7845" b="37209"/>
          <a:stretch>
            <a:fillRect/>
          </a:stretch>
        </p:blipFill>
        <p:spPr bwMode="auto">
          <a:xfrm>
            <a:off x="4414217" y="1524318"/>
            <a:ext cx="2295672" cy="685800"/>
          </a:xfrm>
          <a:prstGeom prst="rect">
            <a:avLst/>
          </a:prstGeom>
          <a:noFill/>
          <a:ln w="9525">
            <a:noFill/>
            <a:miter lim="800000"/>
            <a:headEnd/>
            <a:tailEnd/>
          </a:ln>
        </p:spPr>
      </p:pic>
      <p:pic>
        <p:nvPicPr>
          <p:cNvPr id="17" name="Picture 16"/>
          <p:cNvPicPr>
            <a:picLocks noChangeAspect="1"/>
          </p:cNvPicPr>
          <p:nvPr/>
        </p:nvPicPr>
        <p:blipFill>
          <a:blip r:embed="rId7"/>
          <a:srcRect/>
          <a:stretch>
            <a:fillRect/>
          </a:stretch>
        </p:blipFill>
        <p:spPr bwMode="auto">
          <a:xfrm>
            <a:off x="635525" y="1607447"/>
            <a:ext cx="1216818" cy="1216819"/>
          </a:xfrm>
          <a:prstGeom prst="rect">
            <a:avLst/>
          </a:prstGeom>
          <a:noFill/>
          <a:ln w="9525">
            <a:noFill/>
            <a:miter lim="800000"/>
            <a:headEnd/>
            <a:tailEnd/>
          </a:ln>
        </p:spPr>
      </p:pic>
      <p:pic>
        <p:nvPicPr>
          <p:cNvPr id="8" name="Picture 7"/>
          <p:cNvPicPr>
            <a:picLocks noChangeAspect="1"/>
          </p:cNvPicPr>
          <p:nvPr/>
        </p:nvPicPr>
        <p:blipFill>
          <a:blip r:embed="rId8">
            <a:clrChange>
              <a:clrFrom>
                <a:srgbClr val="FFFFFF"/>
              </a:clrFrom>
              <a:clrTo>
                <a:srgbClr val="FFFFFF">
                  <a:alpha val="0"/>
                </a:srgbClr>
              </a:clrTo>
            </a:clrChange>
          </a:blip>
          <a:stretch>
            <a:fillRect/>
          </a:stretch>
        </p:blipFill>
        <p:spPr>
          <a:xfrm>
            <a:off x="6379673" y="2215857"/>
            <a:ext cx="1876425" cy="1876425"/>
          </a:xfrm>
          <a:prstGeom prst="rect">
            <a:avLst/>
          </a:prstGeom>
        </p:spPr>
      </p:pic>
      <p:sp>
        <p:nvSpPr>
          <p:cNvPr id="12" name="Text Box 23"/>
          <p:cNvSpPr txBox="1">
            <a:spLocks noChangeArrowheads="1"/>
          </p:cNvSpPr>
          <p:nvPr/>
        </p:nvSpPr>
        <p:spPr bwMode="auto">
          <a:xfrm>
            <a:off x="6697460" y="3930298"/>
            <a:ext cx="1757863"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smtClean="0">
                <a:latin typeface="Trebuchet MS" pitchFamily="1" charset="0"/>
              </a:rPr>
              <a:t>Thermometer</a:t>
            </a:r>
            <a:endParaRPr lang="en-US" sz="2000" dirty="0">
              <a:latin typeface="Trebuchet MS" pitchFamily="1" charset="0"/>
            </a:endParaRPr>
          </a:p>
        </p:txBody>
      </p:sp>
      <p:pic>
        <p:nvPicPr>
          <p:cNvPr id="18" name="Picture 17" descr="thermopile.jpg"/>
          <p:cNvPicPr>
            <a:picLocks noChangeAspect="1"/>
          </p:cNvPicPr>
          <p:nvPr/>
        </p:nvPicPr>
        <p:blipFill>
          <a:blip r:embed="rId9">
            <a:clrChange>
              <a:clrFrom>
                <a:srgbClr val="FFFFFF"/>
              </a:clrFrom>
              <a:clrTo>
                <a:srgbClr val="FFFFFF">
                  <a:alpha val="0"/>
                </a:srgbClr>
              </a:clrTo>
            </a:clrChange>
          </a:blip>
          <a:stretch>
            <a:fillRect/>
          </a:stretch>
        </p:blipFill>
        <p:spPr>
          <a:xfrm>
            <a:off x="6912273" y="2165856"/>
            <a:ext cx="1924050" cy="1229923"/>
          </a:xfrm>
          <a:prstGeom prst="rect">
            <a:avLst/>
          </a:prstGeom>
        </p:spPr>
      </p:pic>
      <p:pic>
        <p:nvPicPr>
          <p:cNvPr id="19" name="Picture 18"/>
          <p:cNvPicPr>
            <a:picLocks noChangeAspect="1"/>
          </p:cNvPicPr>
          <p:nvPr/>
        </p:nvPicPr>
        <p:blipFill>
          <a:blip r:embed="rId10"/>
          <a:stretch>
            <a:fillRect/>
          </a:stretch>
        </p:blipFill>
        <p:spPr>
          <a:xfrm>
            <a:off x="381000" y="4717644"/>
            <a:ext cx="1136388" cy="851194"/>
          </a:xfrm>
          <a:prstGeom prst="rect">
            <a:avLst/>
          </a:prstGeom>
        </p:spPr>
      </p:pic>
      <p:pic>
        <p:nvPicPr>
          <p:cNvPr id="20" name="Picture 19"/>
          <p:cNvPicPr>
            <a:picLocks noChangeAspect="1"/>
          </p:cNvPicPr>
          <p:nvPr/>
        </p:nvPicPr>
        <p:blipFill>
          <a:blip r:embed="rId11">
            <a:clrChange>
              <a:clrFrom>
                <a:srgbClr val="FFFFFF"/>
              </a:clrFrom>
              <a:clrTo>
                <a:srgbClr val="FFFFFF">
                  <a:alpha val="0"/>
                </a:srgbClr>
              </a:clrTo>
            </a:clrChange>
          </a:blip>
          <a:srcRect l="31053" r="32631" b="71736"/>
          <a:stretch>
            <a:fillRect/>
          </a:stretch>
        </p:blipFill>
        <p:spPr>
          <a:xfrm>
            <a:off x="495300" y="4038600"/>
            <a:ext cx="876300" cy="682007"/>
          </a:xfrm>
          <a:prstGeom prst="rect">
            <a:avLst/>
          </a:prstGeom>
        </p:spPr>
      </p:pic>
      <p:pic>
        <p:nvPicPr>
          <p:cNvPr id="21" name="Picture 20"/>
          <p:cNvPicPr>
            <a:picLocks noChangeAspect="1"/>
          </p:cNvPicPr>
          <p:nvPr/>
        </p:nvPicPr>
        <p:blipFill>
          <a:blip r:embed="rId12"/>
          <a:stretch>
            <a:fillRect/>
          </a:stretch>
        </p:blipFill>
        <p:spPr>
          <a:xfrm>
            <a:off x="1371600" y="3733800"/>
            <a:ext cx="467655" cy="768708"/>
          </a:xfrm>
          <a:prstGeom prst="rect">
            <a:avLst/>
          </a:prstGeom>
        </p:spPr>
      </p:pic>
      <p:pic>
        <p:nvPicPr>
          <p:cNvPr id="22" name="Picture 21"/>
          <p:cNvPicPr>
            <a:picLocks noChangeAspect="1"/>
          </p:cNvPicPr>
          <p:nvPr/>
        </p:nvPicPr>
        <p:blipFill>
          <a:blip r:embed="rId13">
            <a:clrChange>
              <a:clrFrom>
                <a:srgbClr val="FFFFFF"/>
              </a:clrFrom>
              <a:clrTo>
                <a:srgbClr val="FFFFFF">
                  <a:alpha val="0"/>
                </a:srgbClr>
              </a:clrTo>
            </a:clrChange>
          </a:blip>
          <a:stretch>
            <a:fillRect/>
          </a:stretch>
        </p:blipFill>
        <p:spPr>
          <a:xfrm>
            <a:off x="457200" y="5492751"/>
            <a:ext cx="1240154" cy="984249"/>
          </a:xfrm>
          <a:prstGeom prst="rect">
            <a:avLst/>
          </a:prstGeom>
        </p:spPr>
      </p:pic>
      <p:pic>
        <p:nvPicPr>
          <p:cNvPr id="23" name="Picture 22"/>
          <p:cNvPicPr>
            <a:picLocks noChangeAspect="1"/>
          </p:cNvPicPr>
          <p:nvPr/>
        </p:nvPicPr>
        <p:blipFill>
          <a:blip r:embed="rId14"/>
          <a:srcRect b="50000"/>
          <a:stretch>
            <a:fillRect/>
          </a:stretch>
        </p:blipFill>
        <p:spPr>
          <a:xfrm>
            <a:off x="1676400" y="6092863"/>
            <a:ext cx="2002327" cy="654094"/>
          </a:xfrm>
          <a:prstGeom prst="rect">
            <a:avLst/>
          </a:prstGeom>
        </p:spPr>
      </p:pic>
      <p:pic>
        <p:nvPicPr>
          <p:cNvPr id="6" name="Picture 5"/>
          <p:cNvPicPr>
            <a:picLocks noChangeAspect="1"/>
          </p:cNvPicPr>
          <p:nvPr/>
        </p:nvPicPr>
        <p:blipFill>
          <a:blip r:embed="rId15"/>
          <a:stretch>
            <a:fillRect/>
          </a:stretch>
        </p:blipFill>
        <p:spPr>
          <a:xfrm>
            <a:off x="6318512" y="4467128"/>
            <a:ext cx="1758688" cy="1666357"/>
          </a:xfrm>
          <a:prstGeom prst="rect">
            <a:avLst/>
          </a:prstGeom>
        </p:spPr>
      </p:pic>
      <p:sp>
        <p:nvSpPr>
          <p:cNvPr id="11" name="Text Box 23"/>
          <p:cNvSpPr txBox="1">
            <a:spLocks noChangeArrowheads="1"/>
          </p:cNvSpPr>
          <p:nvPr/>
        </p:nvSpPr>
        <p:spPr bwMode="auto">
          <a:xfrm>
            <a:off x="6351340" y="6114375"/>
            <a:ext cx="1649660" cy="400110"/>
          </a:xfrm>
          <a:prstGeom prst="rect">
            <a:avLst/>
          </a:prstGeom>
          <a:noFill/>
          <a:ln w="9525">
            <a:noFill/>
            <a:miter lim="800000"/>
            <a:headEnd/>
            <a:tailEnd/>
          </a:ln>
        </p:spPr>
        <p:txBody>
          <a:bodyPr wrap="none">
            <a:prstTxWarp prst="textNoShape">
              <a:avLst/>
            </a:prstTxWarp>
            <a:spAutoFit/>
          </a:bodyPr>
          <a:lstStyle/>
          <a:p>
            <a:pPr algn="ctr" eaLnBrk="0" hangingPunct="0"/>
            <a:r>
              <a:rPr lang="en-US" sz="2000" dirty="0" smtClean="0">
                <a:latin typeface="Trebuchet MS" pitchFamily="1" charset="0"/>
              </a:rPr>
              <a:t>Soil Moisture</a:t>
            </a:r>
            <a:endParaRPr lang="en-US" sz="2000" dirty="0">
              <a:latin typeface="Trebuchet MS" pitchFamily="1" charset="0"/>
            </a:endParaRPr>
          </a:p>
        </p:txBody>
      </p:sp>
      <p:pic>
        <p:nvPicPr>
          <p:cNvPr id="24" name="Picture 23"/>
          <p:cNvPicPr>
            <a:picLocks noChangeAspect="1"/>
          </p:cNvPicPr>
          <p:nvPr/>
        </p:nvPicPr>
        <p:blipFill>
          <a:blip r:embed="rId16"/>
          <a:stretch>
            <a:fillRect/>
          </a:stretch>
        </p:blipFill>
        <p:spPr>
          <a:xfrm>
            <a:off x="7162800" y="4619528"/>
            <a:ext cx="777003" cy="1009710"/>
          </a:xfrm>
          <a:prstGeom prst="rect">
            <a:avLst/>
          </a:prstGeom>
        </p:spPr>
      </p:pic>
      <p:pic>
        <p:nvPicPr>
          <p:cNvPr id="25" name="Picture 24" descr="sensor.jpg"/>
          <p:cNvPicPr>
            <a:picLocks noChangeAspect="1"/>
          </p:cNvPicPr>
          <p:nvPr/>
        </p:nvPicPr>
        <p:blipFill>
          <a:blip r:embed="rId17"/>
          <a:srcRect t="8159" b="23845"/>
          <a:stretch>
            <a:fillRect/>
          </a:stretch>
        </p:blipFill>
        <p:spPr>
          <a:xfrm>
            <a:off x="4662072" y="4330408"/>
            <a:ext cx="1129128" cy="1361557"/>
          </a:xfrm>
          <a:prstGeom prst="rect">
            <a:avLst/>
          </a:prstGeom>
        </p:spPr>
      </p:pic>
      <p:sp>
        <p:nvSpPr>
          <p:cNvPr id="29" name="TextBox 28"/>
          <p:cNvSpPr txBox="1"/>
          <p:nvPr/>
        </p:nvSpPr>
        <p:spPr>
          <a:xfrm>
            <a:off x="6874940" y="6528725"/>
            <a:ext cx="2109171" cy="276999"/>
          </a:xfrm>
          <a:prstGeom prst="rect">
            <a:avLst/>
          </a:prstGeom>
          <a:noFill/>
        </p:spPr>
        <p:txBody>
          <a:bodyPr wrap="none" rtlCol="0">
            <a:spAutoFit/>
          </a:bodyPr>
          <a:lstStyle/>
          <a:p>
            <a:r>
              <a:rPr lang="en-US" sz="1200" dirty="0" smtClean="0"/>
              <a:t>[slide courtesy </a:t>
            </a:r>
            <a:r>
              <a:rPr lang="en-US" sz="1200" dirty="0" err="1" smtClean="0"/>
              <a:t>Prabal</a:t>
            </a:r>
            <a:r>
              <a:rPr lang="en-US" sz="1200" dirty="0" smtClean="0"/>
              <a:t> </a:t>
            </a:r>
            <a:r>
              <a:rPr lang="en-US" sz="1200" dirty="0" err="1" smtClean="0"/>
              <a:t>Dutta</a:t>
            </a:r>
            <a:r>
              <a:rPr lang="en-US" sz="1200" dirty="0" smtClean="0"/>
              <a:t>]</a:t>
            </a:r>
            <a:endParaRPr lang="en-US" sz="1200" dirty="0"/>
          </a:p>
        </p:txBody>
      </p:sp>
      <p:sp>
        <p:nvSpPr>
          <p:cNvPr id="26" name="Slide Number Placeholder 25"/>
          <p:cNvSpPr>
            <a:spLocks noGrp="1"/>
          </p:cNvSpPr>
          <p:nvPr>
            <p:ph type="sldNum" sz="quarter" idx="12"/>
          </p:nvPr>
        </p:nvSpPr>
        <p:spPr/>
        <p:txBody>
          <a:bodyPr/>
          <a:lstStyle/>
          <a:p>
            <a:fld id="{1EFC5F69-8BF1-6F41-953B-C5277B3964C7}" type="slidenum">
              <a:rPr lang="en-US" smtClean="0"/>
              <a:t>53</a:t>
            </a:fld>
            <a:endParaRPr lang="en-US"/>
          </a:p>
        </p:txBody>
      </p:sp>
    </p:spTree>
    <p:extLst>
      <p:ext uri="{BB962C8B-B14F-4D97-AF65-F5344CB8AC3E}">
        <p14:creationId xmlns:p14="http://schemas.microsoft.com/office/powerpoint/2010/main" val="17082178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lab11.eecs.umich.edu/content/pcb/bigben/a/bigb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1106" y="4583708"/>
            <a:ext cx="1542633" cy="7882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lab11.eecs.umich.edu/content/pcb/hotspring/a/hotspr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447" y="3489874"/>
            <a:ext cx="1247628" cy="10055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Lab11 at Michigan:</a:t>
            </a:r>
            <a:r>
              <a:rPr lang="en-US" dirty="0"/>
              <a:t/>
            </a:r>
            <a:br>
              <a:rPr lang="en-US" dirty="0"/>
            </a:br>
            <a:r>
              <a:rPr lang="en-US" dirty="0"/>
              <a:t>(Some of) What </a:t>
            </a:r>
            <a:r>
              <a:rPr lang="en-US" dirty="0" smtClean="0"/>
              <a:t>we do</a:t>
            </a:r>
            <a:endParaRPr lang="en-US" dirty="0"/>
          </a:p>
        </p:txBody>
      </p:sp>
      <p:sp>
        <p:nvSpPr>
          <p:cNvPr id="3" name="Content Placeholder 2"/>
          <p:cNvSpPr>
            <a:spLocks noGrp="1"/>
          </p:cNvSpPr>
          <p:nvPr>
            <p:ph idx="1"/>
          </p:nvPr>
        </p:nvSpPr>
        <p:spPr/>
        <p:txBody>
          <a:bodyPr/>
          <a:lstStyle/>
          <a:p>
            <a:r>
              <a:rPr lang="en-US" sz="4000" dirty="0" err="1" smtClean="0"/>
              <a:t>e</a:t>
            </a:r>
            <a:r>
              <a:rPr lang="en-US" sz="4000" dirty="0" err="1" smtClean="0">
                <a:solidFill>
                  <a:schemeClr val="accent3"/>
                </a:solidFill>
              </a:rPr>
              <a:t>M</a:t>
            </a:r>
            <a:r>
              <a:rPr lang="en-US" sz="4000" dirty="0" err="1" smtClean="0"/>
              <a:t>bedded</a:t>
            </a:r>
            <a:r>
              <a:rPr lang="en-US" dirty="0"/>
              <a:t>	</a:t>
            </a:r>
            <a:r>
              <a:rPr lang="en-US" dirty="0" smtClean="0"/>
              <a:t>	</a:t>
            </a:r>
            <a:endParaRPr lang="en-US" dirty="0"/>
          </a:p>
        </p:txBody>
      </p:sp>
      <p:pic>
        <p:nvPicPr>
          <p:cNvPr id="11" name="Picture 10" descr="splitcore_dual_stack_605x1000.jpg"/>
          <p:cNvPicPr>
            <a:picLocks noChangeAspect="1"/>
          </p:cNvPicPr>
          <p:nvPr/>
        </p:nvPicPr>
        <p:blipFill>
          <a:blip r:embed="rId4">
            <a:clrChange>
              <a:clrFrom>
                <a:srgbClr val="FEFEFE"/>
              </a:clrFrom>
              <a:clrTo>
                <a:srgbClr val="FEFEFE">
                  <a:alpha val="0"/>
                </a:srgbClr>
              </a:clrTo>
            </a:clrChange>
          </a:blip>
          <a:stretch>
            <a:fillRect/>
          </a:stretch>
        </p:blipFill>
        <p:spPr>
          <a:xfrm>
            <a:off x="370928" y="5460239"/>
            <a:ext cx="696595" cy="1151220"/>
          </a:xfrm>
          <a:prstGeom prst="rect">
            <a:avLst/>
          </a:prstGeom>
        </p:spPr>
      </p:pic>
      <p:pic>
        <p:nvPicPr>
          <p:cNvPr id="12" name="Picture 11" descr="monjolo_solar_tilted_1000x468.jpg"/>
          <p:cNvPicPr>
            <a:picLocks noChangeAspect="1"/>
          </p:cNvPicPr>
          <p:nvPr/>
        </p:nvPicPr>
        <p:blipFill>
          <a:blip r:embed="rId5">
            <a:clrChange>
              <a:clrFrom>
                <a:srgbClr val="FFFFFF"/>
              </a:clrFrom>
              <a:clrTo>
                <a:srgbClr val="FFFFFF">
                  <a:alpha val="0"/>
                </a:srgbClr>
              </a:clrTo>
            </a:clrChange>
          </a:blip>
          <a:stretch>
            <a:fillRect/>
          </a:stretch>
        </p:blipFill>
        <p:spPr>
          <a:xfrm>
            <a:off x="1815371" y="3538488"/>
            <a:ext cx="1457311" cy="682103"/>
          </a:xfrm>
          <a:prstGeom prst="rect">
            <a:avLst/>
          </a:prstGeom>
        </p:spPr>
      </p:pic>
      <p:pic>
        <p:nvPicPr>
          <p:cNvPr id="3088" name="Picture 16" descr="http://lab11.eecs.umich.edu/content/pcb/sEHnsor/A/sEHnso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6061" y="5823356"/>
            <a:ext cx="1761373" cy="72061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71985" y="2326429"/>
            <a:ext cx="2877711" cy="1138773"/>
          </a:xfrm>
          <a:prstGeom prst="rect">
            <a:avLst/>
          </a:prstGeom>
          <a:solidFill>
            <a:srgbClr val="FFFFFF">
              <a:alpha val="74902"/>
            </a:srgbClr>
          </a:solidFill>
        </p:spPr>
        <p:txBody>
          <a:bodyPr wrap="none" rtlCol="0">
            <a:spAutoFit/>
          </a:bodyPr>
          <a:lstStyle/>
          <a:p>
            <a:pPr algn="ctr"/>
            <a:r>
              <a:rPr lang="en-US" b="1" dirty="0" smtClean="0">
                <a:solidFill>
                  <a:schemeClr val="accent3"/>
                </a:solidFill>
              </a:rPr>
              <a:t>Energy-Harvesting</a:t>
            </a:r>
          </a:p>
          <a:p>
            <a:pPr algn="ctr"/>
            <a:r>
              <a:rPr lang="en-US" b="1" dirty="0" smtClean="0">
                <a:solidFill>
                  <a:schemeClr val="accent3"/>
                </a:solidFill>
              </a:rPr>
              <a:t>Embedded Systems</a:t>
            </a:r>
          </a:p>
          <a:p>
            <a:pPr algn="ctr"/>
            <a:r>
              <a:rPr lang="en-US" b="1" dirty="0" smtClean="0">
                <a:solidFill>
                  <a:schemeClr val="accent3"/>
                </a:solidFill>
              </a:rPr>
              <a:t>Built in the last 365 days</a:t>
            </a:r>
          </a:p>
          <a:p>
            <a:pPr algn="ctr"/>
            <a:r>
              <a:rPr lang="en-US" sz="1400" b="1" dirty="0" smtClean="0">
                <a:solidFill>
                  <a:schemeClr val="accent3"/>
                </a:solidFill>
              </a:rPr>
              <a:t>(credit: Brad Campbell)</a:t>
            </a:r>
            <a:endParaRPr lang="en-US" sz="1400" b="1" dirty="0">
              <a:solidFill>
                <a:schemeClr val="accent3"/>
              </a:solidFill>
            </a:endParaRPr>
          </a:p>
        </p:txBody>
      </p:sp>
      <p:sp>
        <p:nvSpPr>
          <p:cNvPr id="4" name="Slide Number Placeholder 3"/>
          <p:cNvSpPr>
            <a:spLocks noGrp="1"/>
          </p:cNvSpPr>
          <p:nvPr>
            <p:ph type="sldNum" sz="quarter" idx="12"/>
          </p:nvPr>
        </p:nvSpPr>
        <p:spPr/>
        <p:txBody>
          <a:bodyPr/>
          <a:lstStyle/>
          <a:p>
            <a:fld id="{1EFC5F69-8BF1-6F41-953B-C5277B3964C7}" type="slidenum">
              <a:rPr lang="en-US" smtClean="0"/>
              <a:t>54</a:t>
            </a:fld>
            <a:endParaRPr lang="en-US"/>
          </a:p>
        </p:txBody>
      </p:sp>
    </p:spTree>
    <p:extLst>
      <p:ext uri="{BB962C8B-B14F-4D97-AF65-F5344CB8AC3E}">
        <p14:creationId xmlns:p14="http://schemas.microsoft.com/office/powerpoint/2010/main" val="2515224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http://lab11.eecs.umich.edu/content/pcb/T66_controller/a/T66_controll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124" y="3639558"/>
            <a:ext cx="1275315" cy="8519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 y="5952725"/>
            <a:ext cx="1357234" cy="905275"/>
          </a:xfrm>
          <a:prstGeom prst="rect">
            <a:avLst/>
          </a:prstGeom>
        </p:spPr>
      </p:pic>
      <p:sp>
        <p:nvSpPr>
          <p:cNvPr id="2" name="Title 1"/>
          <p:cNvSpPr>
            <a:spLocks noGrp="1"/>
          </p:cNvSpPr>
          <p:nvPr>
            <p:ph type="title"/>
          </p:nvPr>
        </p:nvSpPr>
        <p:spPr/>
        <p:txBody>
          <a:bodyPr/>
          <a:lstStyle/>
          <a:p>
            <a:r>
              <a:rPr lang="en-US" dirty="0" smtClean="0"/>
              <a:t>Lab11 at Michigan:</a:t>
            </a:r>
            <a:r>
              <a:rPr lang="en-US" dirty="0"/>
              <a:t/>
            </a:r>
            <a:br>
              <a:rPr lang="en-US" dirty="0"/>
            </a:br>
            <a:r>
              <a:rPr lang="en-US" dirty="0"/>
              <a:t>(Some of) What </a:t>
            </a:r>
            <a:r>
              <a:rPr lang="en-US" dirty="0" smtClean="0"/>
              <a:t>we do</a:t>
            </a:r>
            <a:endParaRPr lang="en-US" dirty="0"/>
          </a:p>
        </p:txBody>
      </p:sp>
      <p:sp>
        <p:nvSpPr>
          <p:cNvPr id="3" name="Content Placeholder 2"/>
          <p:cNvSpPr>
            <a:spLocks noGrp="1"/>
          </p:cNvSpPr>
          <p:nvPr>
            <p:ph idx="1"/>
          </p:nvPr>
        </p:nvSpPr>
        <p:spPr/>
        <p:txBody>
          <a:bodyPr/>
          <a:lstStyle/>
          <a:p>
            <a:r>
              <a:rPr lang="en-US" sz="4000" dirty="0" err="1" smtClean="0"/>
              <a:t>e</a:t>
            </a:r>
            <a:r>
              <a:rPr lang="en-US" sz="4000" dirty="0" err="1" smtClean="0">
                <a:solidFill>
                  <a:schemeClr val="accent3"/>
                </a:solidFill>
              </a:rPr>
              <a:t>M</a:t>
            </a:r>
            <a:r>
              <a:rPr lang="en-US" sz="4000" dirty="0" err="1" smtClean="0"/>
              <a:t>bedded</a:t>
            </a:r>
            <a:r>
              <a:rPr lang="en-US" dirty="0"/>
              <a:t>	</a:t>
            </a:r>
            <a:r>
              <a:rPr lang="en-US" dirty="0" smtClean="0"/>
              <a:t>	</a:t>
            </a:r>
            <a:endParaRPr lang="en-US" dirty="0"/>
          </a:p>
        </p:txBody>
      </p:sp>
      <p:pic>
        <p:nvPicPr>
          <p:cNvPr id="3086" name="Picture 14" descr="http://lab11.eecs.umich.edu/content/pcb/coilcube/c/coilcub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834" y="5874891"/>
            <a:ext cx="1392073" cy="116934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71985" y="2326429"/>
            <a:ext cx="2877711" cy="646331"/>
          </a:xfrm>
          <a:prstGeom prst="rect">
            <a:avLst/>
          </a:prstGeom>
          <a:solidFill>
            <a:srgbClr val="FFFFFF">
              <a:alpha val="74902"/>
            </a:srgbClr>
          </a:solidFill>
        </p:spPr>
        <p:txBody>
          <a:bodyPr wrap="none" rtlCol="0">
            <a:spAutoFit/>
          </a:bodyPr>
          <a:lstStyle/>
          <a:p>
            <a:pPr algn="ctr"/>
            <a:r>
              <a:rPr lang="en-US" b="1" dirty="0" smtClean="0">
                <a:solidFill>
                  <a:schemeClr val="accent3"/>
                </a:solidFill>
              </a:rPr>
              <a:t>Embedded Systems</a:t>
            </a:r>
          </a:p>
          <a:p>
            <a:pPr algn="ctr"/>
            <a:r>
              <a:rPr lang="en-US" b="1" dirty="0" smtClean="0">
                <a:solidFill>
                  <a:schemeClr val="accent3"/>
                </a:solidFill>
              </a:rPr>
              <a:t>Built in the last 365 days</a:t>
            </a:r>
          </a:p>
        </p:txBody>
      </p:sp>
      <p:pic>
        <p:nvPicPr>
          <p:cNvPr id="19" name="Picture 6" descr="http://lab11.eecs.umich.edu/content/pcb/bigben/a/bigbe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260" y="4488306"/>
            <a:ext cx="1542633" cy="78828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lab11.eecs.umich.edu/content/pcb/hotspring/a/hotsprin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14" y="2971546"/>
            <a:ext cx="1247628" cy="10055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monjolo_solar_tilted_1000x468.jpg"/>
          <p:cNvPicPr>
            <a:picLocks noChangeAspect="1"/>
          </p:cNvPicPr>
          <p:nvPr/>
        </p:nvPicPr>
        <p:blipFill>
          <a:blip r:embed="rId7">
            <a:clrChange>
              <a:clrFrom>
                <a:srgbClr val="FFFFFF"/>
              </a:clrFrom>
              <a:clrTo>
                <a:srgbClr val="FFFFFF">
                  <a:alpha val="0"/>
                </a:srgbClr>
              </a:clrTo>
            </a:clrChange>
          </a:blip>
          <a:stretch>
            <a:fillRect/>
          </a:stretch>
        </p:blipFill>
        <p:spPr>
          <a:xfrm>
            <a:off x="1930142" y="3327943"/>
            <a:ext cx="1457311" cy="682103"/>
          </a:xfrm>
          <a:prstGeom prst="rect">
            <a:avLst/>
          </a:prstGeom>
        </p:spPr>
      </p:pic>
      <p:pic>
        <p:nvPicPr>
          <p:cNvPr id="24" name="Picture 16" descr="http://lab11.eecs.umich.edu/content/pcb/sEHnsor/A/sEHnso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66061" y="5823356"/>
            <a:ext cx="1761373" cy="72061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lab11.eecs.umich.edu/content/pcb/impulse/c/impuls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3775" y="3033717"/>
            <a:ext cx="1230704" cy="50477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lab11.eecs.umich.edu/content/pcb/ACme++/a/ACme++.jp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0" b="100000" l="0" r="100000">
                        <a14:foregroundMark x1="11700" y1="7253" x2="11700" y2="7253"/>
                        <a14:foregroundMark x1="2900" y1="21451" x2="2900" y2="21451"/>
                        <a14:foregroundMark x1="2400" y1="77778" x2="2400" y2="77778"/>
                        <a14:foregroundMark x1="11700" y1="74383" x2="11700" y2="74383"/>
                        <a14:foregroundMark x1="13900" y1="91975" x2="13900" y2="91975"/>
                        <a14:foregroundMark x1="9000" y1="80401" x2="9000" y2="80401"/>
                        <a14:foregroundMark x1="28800" y1="91358" x2="28800" y2="91358"/>
                        <a14:foregroundMark x1="19600" y1="13889" x2="19600" y2="13889"/>
                        <a14:foregroundMark x1="81600" y1="17284" x2="81600" y2="17284"/>
                        <a14:foregroundMark x1="83800" y1="10648" x2="83800" y2="10648"/>
                        <a14:foregroundMark x1="88200" y1="5864" x2="88200" y2="5864"/>
                        <a14:foregroundMark x1="79800" y1="11883" x2="79800" y2="11883"/>
                        <a14:foregroundMark x1="79400" y1="3086" x2="79400" y2="3086"/>
                        <a14:foregroundMark x1="95600" y1="40432" x2="95600" y2="40432"/>
                        <a14:foregroundMark x1="97800" y1="61420" x2="97800" y2="61420"/>
                        <a14:foregroundMark x1="2900" y1="75000" x2="2900" y2="75000"/>
                      </a14:backgroundRemoval>
                    </a14:imgEffect>
                  </a14:imgLayer>
                </a14:imgProps>
              </a:ext>
              <a:ext uri="{28A0092B-C50C-407E-A947-70E740481C1C}">
                <a14:useLocalDpi xmlns:a14="http://schemas.microsoft.com/office/drawing/2010/main" val="0"/>
              </a:ext>
            </a:extLst>
          </a:blip>
          <a:srcRect/>
          <a:stretch>
            <a:fillRect/>
          </a:stretch>
        </p:blipFill>
        <p:spPr bwMode="auto">
          <a:xfrm rot="5400000">
            <a:off x="2243006" y="3305189"/>
            <a:ext cx="1718812" cy="11137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lab11.eecs.umich.edu/content/pcb/rpi-door-control/b/door-control-rev-b.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4566" y="5621798"/>
            <a:ext cx="1148124" cy="11947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13">
            <a:extLst>
              <a:ext uri="{28A0092B-C50C-407E-A947-70E740481C1C}">
                <a14:useLocalDpi xmlns:a14="http://schemas.microsoft.com/office/drawing/2010/main" val="0"/>
              </a:ext>
            </a:extLst>
          </a:blip>
          <a:srcRect l="49653" t="16666" r="21875" b="15833"/>
          <a:stretch/>
        </p:blipFill>
        <p:spPr>
          <a:xfrm>
            <a:off x="2235605" y="4632877"/>
            <a:ext cx="1544955" cy="1526114"/>
          </a:xfrm>
          <a:prstGeom prst="rect">
            <a:avLst/>
          </a:prstGeom>
        </p:spPr>
      </p:pic>
      <p:pic>
        <p:nvPicPr>
          <p:cNvPr id="4098" name="Picture 2" descr="http://lab11.eecs.umich.edu/content/pcb/senseye-insight/a/imager-adc.jpg"/>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0" b="100000" l="0" r="100000">
                        <a14:foregroundMark x1="64200" y1="4867" x2="64200" y2="4867"/>
                        <a14:foregroundMark x1="65700" y1="996" x2="65700" y2="996"/>
                        <a14:foregroundMark x1="65900" y1="98341" x2="65900" y2="98341"/>
                      </a14:backgroundRemoval>
                    </a14:imgEffect>
                  </a14:imgLayer>
                </a14:imgProps>
              </a:ext>
              <a:ext uri="{28A0092B-C50C-407E-A947-70E740481C1C}">
                <a14:useLocalDpi xmlns:a14="http://schemas.microsoft.com/office/drawing/2010/main" val="0"/>
              </a:ext>
            </a:extLst>
          </a:blip>
          <a:srcRect/>
          <a:stretch>
            <a:fillRect/>
          </a:stretch>
        </p:blipFill>
        <p:spPr bwMode="auto">
          <a:xfrm>
            <a:off x="1618764" y="4949704"/>
            <a:ext cx="1040033" cy="94019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lab11.eecs.umich.edu/content/pcb/T67_controller/a/T67_controller.jpg"/>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5963" b="95260" l="2075" r="98479"/>
                    </a14:imgEffect>
                  </a14:imgLayer>
                </a14:imgProps>
              </a:ext>
              <a:ext uri="{28A0092B-C50C-407E-A947-70E740481C1C}">
                <a14:useLocalDpi xmlns:a14="http://schemas.microsoft.com/office/drawing/2010/main" val="0"/>
              </a:ext>
            </a:extLst>
          </a:blip>
          <a:srcRect/>
          <a:stretch>
            <a:fillRect/>
          </a:stretch>
        </p:blipFill>
        <p:spPr bwMode="auto">
          <a:xfrm>
            <a:off x="-89091" y="4845031"/>
            <a:ext cx="1407992" cy="127362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splitcore_dual_stack_605x1000.jpg"/>
          <p:cNvPicPr>
            <a:picLocks noChangeAspect="1"/>
          </p:cNvPicPr>
          <p:nvPr/>
        </p:nvPicPr>
        <p:blipFill>
          <a:blip r:embed="rId18">
            <a:clrChange>
              <a:clrFrom>
                <a:srgbClr val="FEFEFE"/>
              </a:clrFrom>
              <a:clrTo>
                <a:srgbClr val="FEFEFE">
                  <a:alpha val="0"/>
                </a:srgbClr>
              </a:clrTo>
            </a:clrChange>
          </a:blip>
          <a:stretch>
            <a:fillRect/>
          </a:stretch>
        </p:blipFill>
        <p:spPr>
          <a:xfrm>
            <a:off x="961357" y="5127458"/>
            <a:ext cx="561868" cy="928565"/>
          </a:xfrm>
          <a:prstGeom prst="rect">
            <a:avLst/>
          </a:prstGeom>
        </p:spPr>
      </p:pic>
      <p:pic>
        <p:nvPicPr>
          <p:cNvPr id="4100" name="Picture 4" descr="http://lab11.eecs.umich.edu/content/pcb/atum/a/atum.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a:off x="109033" y="3897321"/>
            <a:ext cx="1141894" cy="11339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1EFC5F69-8BF1-6F41-953B-C5277B3964C7}" type="slidenum">
              <a:rPr lang="en-US" smtClean="0"/>
              <a:t>55</a:t>
            </a:fld>
            <a:endParaRPr lang="en-US"/>
          </a:p>
        </p:txBody>
      </p:sp>
    </p:spTree>
    <p:extLst>
      <p:ext uri="{BB962C8B-B14F-4D97-AF65-F5344CB8AC3E}">
        <p14:creationId xmlns:p14="http://schemas.microsoft.com/office/powerpoint/2010/main" val="4274621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Lab11 at Michigan:</a:t>
            </a:r>
            <a:r>
              <a:rPr lang="en-US" dirty="0"/>
              <a:t/>
            </a:r>
            <a:br>
              <a:rPr lang="en-US" dirty="0"/>
            </a:br>
            <a:r>
              <a:rPr lang="en-US" dirty="0"/>
              <a:t>(Some of) What </a:t>
            </a:r>
            <a:r>
              <a:rPr lang="en-US" dirty="0" smtClean="0"/>
              <a:t>we do</a:t>
            </a:r>
            <a:endParaRPr lang="en-US" dirty="0"/>
          </a:p>
        </p:txBody>
      </p:sp>
      <p:sp>
        <p:nvSpPr>
          <p:cNvPr id="3" name="Content Placeholder 2"/>
          <p:cNvSpPr>
            <a:spLocks noGrp="1"/>
          </p:cNvSpPr>
          <p:nvPr>
            <p:ph idx="1"/>
          </p:nvPr>
        </p:nvSpPr>
        <p:spPr/>
        <p:txBody>
          <a:bodyPr/>
          <a:lstStyle/>
          <a:p>
            <a:r>
              <a:rPr lang="en-US" sz="4000" dirty="0" err="1" smtClean="0"/>
              <a:t>e</a:t>
            </a:r>
            <a:r>
              <a:rPr lang="en-US" sz="4000" dirty="0" err="1" smtClean="0">
                <a:solidFill>
                  <a:schemeClr val="accent3"/>
                </a:solidFill>
              </a:rPr>
              <a:t>M</a:t>
            </a:r>
            <a:r>
              <a:rPr lang="en-US" sz="4000" dirty="0" err="1" smtClean="0"/>
              <a:t>bedded</a:t>
            </a:r>
            <a:r>
              <a:rPr lang="en-US" dirty="0"/>
              <a:t>	</a:t>
            </a:r>
            <a:r>
              <a:rPr lang="en-US" dirty="0" smtClean="0"/>
              <a:t>	</a:t>
            </a:r>
            <a:endParaRPr lang="en-US" dirty="0"/>
          </a:p>
        </p:txBody>
      </p:sp>
      <p:pic>
        <p:nvPicPr>
          <p:cNvPr id="3086" name="Picture 14" descr="http://lab11.eecs.umich.edu/content/pcb/coilcube/c/coil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1" y="5481028"/>
            <a:ext cx="1392073" cy="116934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lab11.eecs.umich.edu/content/pcb/impulse/c/impul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51" y="2500293"/>
            <a:ext cx="1603857" cy="6578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1EFC5F69-8BF1-6F41-953B-C5277B3964C7}" type="slidenum">
              <a:rPr lang="en-US" smtClean="0"/>
              <a:t>6</a:t>
            </a:fld>
            <a:endParaRPr lang="en-US"/>
          </a:p>
        </p:txBody>
      </p:sp>
      <p:pic>
        <p:nvPicPr>
          <p:cNvPr id="25" name="Picture 6" descr="http://lab11.eecs.umich.edu/content/pcb/bigben/a/bigbe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271" y="3553824"/>
            <a:ext cx="1542633" cy="7882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lab11.eecs.umich.edu/content/pcb/hotspring/a/hotspr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431" y="3434213"/>
            <a:ext cx="1247628" cy="10055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plitcore_dual_stack_605x1000.jpg"/>
          <p:cNvPicPr>
            <a:picLocks noChangeAspect="1"/>
          </p:cNvPicPr>
          <p:nvPr/>
        </p:nvPicPr>
        <p:blipFill>
          <a:blip r:embed="rId6">
            <a:clrChange>
              <a:clrFrom>
                <a:srgbClr val="FEFEFE"/>
              </a:clrFrom>
              <a:clrTo>
                <a:srgbClr val="FEFEFE">
                  <a:alpha val="0"/>
                </a:srgbClr>
              </a:clrTo>
            </a:clrChange>
          </a:blip>
          <a:stretch>
            <a:fillRect/>
          </a:stretch>
        </p:blipFill>
        <p:spPr>
          <a:xfrm>
            <a:off x="3793275" y="5431854"/>
            <a:ext cx="696595" cy="1151220"/>
          </a:xfrm>
          <a:prstGeom prst="rect">
            <a:avLst/>
          </a:prstGeom>
        </p:spPr>
      </p:pic>
      <p:pic>
        <p:nvPicPr>
          <p:cNvPr id="28" name="Picture 27" descr="monjolo_solar_tilted_1000x468.jpg"/>
          <p:cNvPicPr>
            <a:picLocks noChangeAspect="1"/>
          </p:cNvPicPr>
          <p:nvPr/>
        </p:nvPicPr>
        <p:blipFill>
          <a:blip r:embed="rId7">
            <a:clrChange>
              <a:clrFrom>
                <a:srgbClr val="FFFFFF"/>
              </a:clrFrom>
              <a:clrTo>
                <a:srgbClr val="FFFFFF">
                  <a:alpha val="0"/>
                </a:srgbClr>
              </a:clrTo>
            </a:clrChange>
          </a:blip>
          <a:stretch>
            <a:fillRect/>
          </a:stretch>
        </p:blipFill>
        <p:spPr>
          <a:xfrm>
            <a:off x="2614593" y="2476009"/>
            <a:ext cx="1457311" cy="682103"/>
          </a:xfrm>
          <a:prstGeom prst="rect">
            <a:avLst/>
          </a:prstGeom>
        </p:spPr>
      </p:pic>
      <p:pic>
        <p:nvPicPr>
          <p:cNvPr id="29" name="Picture 16" descr="http://lab11.eecs.umich.edu/content/pcb/sEHnsor/A/sEHnso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0708" y="5708144"/>
            <a:ext cx="1761373" cy="720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9"/>
          <a:stretch>
            <a:fillRect/>
          </a:stretch>
        </p:blipFill>
        <p:spPr>
          <a:xfrm>
            <a:off x="1235026" y="4585433"/>
            <a:ext cx="2305538" cy="718892"/>
          </a:xfrm>
          <a:prstGeom prst="rect">
            <a:avLst/>
          </a:prstGeom>
        </p:spPr>
      </p:pic>
      <p:sp>
        <p:nvSpPr>
          <p:cNvPr id="7" name="TextBox 6"/>
          <p:cNvSpPr txBox="1"/>
          <p:nvPr/>
        </p:nvSpPr>
        <p:spPr>
          <a:xfrm>
            <a:off x="4767385" y="1752600"/>
            <a:ext cx="4142153" cy="4031873"/>
          </a:xfrm>
          <a:prstGeom prst="rect">
            <a:avLst/>
          </a:prstGeom>
          <a:noFill/>
        </p:spPr>
        <p:txBody>
          <a:bodyPr wrap="square" rtlCol="0">
            <a:spAutoFit/>
          </a:bodyPr>
          <a:lstStyle/>
          <a:p>
            <a:r>
              <a:rPr lang="en-US" sz="4000" b="1" dirty="0" err="1" smtClean="0"/>
              <a:t>Monjolo</a:t>
            </a:r>
            <a:r>
              <a:rPr lang="en-US" sz="4000" b="1" dirty="0" smtClean="0"/>
              <a:t> Family</a:t>
            </a:r>
            <a:endParaRPr lang="en-US" sz="4000" dirty="0" smtClean="0"/>
          </a:p>
          <a:p>
            <a:endParaRPr lang="en-US" sz="2400" b="1" dirty="0"/>
          </a:p>
          <a:p>
            <a:r>
              <a:rPr lang="en-US" sz="2400" b="1" dirty="0" smtClean="0">
                <a:solidFill>
                  <a:schemeClr val="tx2"/>
                </a:solidFill>
              </a:rPr>
              <a:t>Original Hypothesis:</a:t>
            </a:r>
          </a:p>
          <a:p>
            <a:r>
              <a:rPr lang="en-US" sz="2400" i="1" dirty="0" smtClean="0"/>
              <a:t>Estimate appliance energy use from side-channel emissions</a:t>
            </a:r>
            <a:endParaRPr lang="en-US" sz="2400" dirty="0" smtClean="0"/>
          </a:p>
          <a:p>
            <a:endParaRPr lang="en-US" sz="2400" i="1" dirty="0"/>
          </a:p>
          <a:p>
            <a:r>
              <a:rPr lang="en-US" sz="2400" b="1" dirty="0" smtClean="0">
                <a:solidFill>
                  <a:srgbClr val="318FC5"/>
                </a:solidFill>
              </a:rPr>
              <a:t>Result:</a:t>
            </a:r>
          </a:p>
          <a:p>
            <a:r>
              <a:rPr lang="en-US" sz="2400" i="1" dirty="0" smtClean="0"/>
              <a:t>Practical, battery-free* energy-harvesting sensors</a:t>
            </a:r>
            <a:endParaRPr lang="en-US" sz="2400" i="1" dirty="0"/>
          </a:p>
        </p:txBody>
      </p:sp>
    </p:spTree>
    <p:extLst>
      <p:ext uri="{BB962C8B-B14F-4D97-AF65-F5344CB8AC3E}">
        <p14:creationId xmlns:p14="http://schemas.microsoft.com/office/powerpoint/2010/main" val="261445647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Lab11 at Michigan:</a:t>
            </a:r>
            <a:r>
              <a:rPr lang="en-US" dirty="0"/>
              <a:t/>
            </a:r>
            <a:br>
              <a:rPr lang="en-US" dirty="0"/>
            </a:br>
            <a:r>
              <a:rPr lang="en-US" dirty="0"/>
              <a:t>(Some of) What </a:t>
            </a:r>
            <a:r>
              <a:rPr lang="en-US" dirty="0" smtClean="0"/>
              <a:t>we do</a:t>
            </a:r>
            <a:endParaRPr lang="en-US" dirty="0"/>
          </a:p>
        </p:txBody>
      </p:sp>
      <p:sp>
        <p:nvSpPr>
          <p:cNvPr id="3" name="Content Placeholder 2"/>
          <p:cNvSpPr>
            <a:spLocks noGrp="1"/>
          </p:cNvSpPr>
          <p:nvPr>
            <p:ph idx="1"/>
          </p:nvPr>
        </p:nvSpPr>
        <p:spPr/>
        <p:txBody>
          <a:bodyPr/>
          <a:lstStyle/>
          <a:p>
            <a:r>
              <a:rPr lang="en-US" sz="4000" dirty="0" err="1" smtClean="0"/>
              <a:t>e</a:t>
            </a:r>
            <a:r>
              <a:rPr lang="en-US" sz="4000" dirty="0" err="1" smtClean="0">
                <a:solidFill>
                  <a:schemeClr val="accent3"/>
                </a:solidFill>
              </a:rPr>
              <a:t>M</a:t>
            </a:r>
            <a:r>
              <a:rPr lang="en-US" sz="4000" dirty="0" err="1" smtClean="0"/>
              <a:t>bedded</a:t>
            </a:r>
            <a:r>
              <a:rPr lang="en-US" dirty="0"/>
              <a:t>	</a:t>
            </a:r>
            <a:r>
              <a:rPr lang="en-US" dirty="0" smtClean="0"/>
              <a:t>	</a:t>
            </a:r>
            <a:endParaRPr lang="en-US" dirty="0"/>
          </a:p>
        </p:txBody>
      </p:sp>
      <p:pic>
        <p:nvPicPr>
          <p:cNvPr id="3086" name="Picture 14" descr="http://lab11.eecs.umich.edu/content/pcb/coilcube/c/coilcub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851" y="5481028"/>
            <a:ext cx="1392073" cy="116934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lab11.eecs.umich.edu/content/pcb/impulse/c/impul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51" y="2500293"/>
            <a:ext cx="1603857" cy="6578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1EFC5F69-8BF1-6F41-953B-C5277B3964C7}" type="slidenum">
              <a:rPr lang="en-US" smtClean="0"/>
              <a:t>7</a:t>
            </a:fld>
            <a:endParaRPr lang="en-US"/>
          </a:p>
        </p:txBody>
      </p:sp>
      <p:pic>
        <p:nvPicPr>
          <p:cNvPr id="25" name="Picture 6" descr="http://lab11.eecs.umich.edu/content/pcb/bigben/a/bigbe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271" y="3553824"/>
            <a:ext cx="1542633" cy="7882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lab11.eecs.umich.edu/content/pcb/hotspring/a/hotsprin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431" y="3434213"/>
            <a:ext cx="1247628" cy="10055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plitcore_dual_stack_605x1000.jpg"/>
          <p:cNvPicPr>
            <a:picLocks noChangeAspect="1"/>
          </p:cNvPicPr>
          <p:nvPr/>
        </p:nvPicPr>
        <p:blipFill>
          <a:blip r:embed="rId6">
            <a:clrChange>
              <a:clrFrom>
                <a:srgbClr val="FEFEFE"/>
              </a:clrFrom>
              <a:clrTo>
                <a:srgbClr val="FEFEFE">
                  <a:alpha val="0"/>
                </a:srgbClr>
              </a:clrTo>
            </a:clrChange>
          </a:blip>
          <a:stretch>
            <a:fillRect/>
          </a:stretch>
        </p:blipFill>
        <p:spPr>
          <a:xfrm>
            <a:off x="3793275" y="5431854"/>
            <a:ext cx="696595" cy="1151220"/>
          </a:xfrm>
          <a:prstGeom prst="rect">
            <a:avLst/>
          </a:prstGeom>
        </p:spPr>
      </p:pic>
      <p:pic>
        <p:nvPicPr>
          <p:cNvPr id="28" name="Picture 27" descr="monjolo_solar_tilted_1000x468.jpg"/>
          <p:cNvPicPr>
            <a:picLocks noChangeAspect="1"/>
          </p:cNvPicPr>
          <p:nvPr/>
        </p:nvPicPr>
        <p:blipFill>
          <a:blip r:embed="rId7">
            <a:clrChange>
              <a:clrFrom>
                <a:srgbClr val="FFFFFF"/>
              </a:clrFrom>
              <a:clrTo>
                <a:srgbClr val="FFFFFF">
                  <a:alpha val="0"/>
                </a:srgbClr>
              </a:clrTo>
            </a:clrChange>
          </a:blip>
          <a:stretch>
            <a:fillRect/>
          </a:stretch>
        </p:blipFill>
        <p:spPr>
          <a:xfrm>
            <a:off x="2614593" y="2476009"/>
            <a:ext cx="1457311" cy="682103"/>
          </a:xfrm>
          <a:prstGeom prst="rect">
            <a:avLst/>
          </a:prstGeom>
        </p:spPr>
      </p:pic>
      <p:pic>
        <p:nvPicPr>
          <p:cNvPr id="29" name="Picture 16" descr="http://lab11.eecs.umich.edu/content/pcb/sEHnsor/A/sEHnso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0708" y="5708144"/>
            <a:ext cx="1761373" cy="720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9"/>
          <a:stretch>
            <a:fillRect/>
          </a:stretch>
        </p:blipFill>
        <p:spPr>
          <a:xfrm>
            <a:off x="1235026" y="4585433"/>
            <a:ext cx="2305538" cy="718892"/>
          </a:xfrm>
          <a:prstGeom prst="rect">
            <a:avLst/>
          </a:prstGeom>
        </p:spPr>
      </p:pic>
      <p:sp>
        <p:nvSpPr>
          <p:cNvPr id="7" name="TextBox 6"/>
          <p:cNvSpPr txBox="1"/>
          <p:nvPr/>
        </p:nvSpPr>
        <p:spPr>
          <a:xfrm>
            <a:off x="4767385" y="1752600"/>
            <a:ext cx="4142153" cy="4031873"/>
          </a:xfrm>
          <a:prstGeom prst="rect">
            <a:avLst/>
          </a:prstGeom>
          <a:noFill/>
        </p:spPr>
        <p:txBody>
          <a:bodyPr wrap="square" rtlCol="0">
            <a:spAutoFit/>
          </a:bodyPr>
          <a:lstStyle/>
          <a:p>
            <a:r>
              <a:rPr lang="en-US" sz="4000" b="1" dirty="0" err="1" smtClean="0"/>
              <a:t>Monjolo</a:t>
            </a:r>
            <a:r>
              <a:rPr lang="en-US" sz="4000" b="1" dirty="0" smtClean="0"/>
              <a:t> Family</a:t>
            </a:r>
            <a:endParaRPr lang="en-US" sz="4000" dirty="0" smtClean="0"/>
          </a:p>
          <a:p>
            <a:endParaRPr lang="en-US" sz="2400" b="1" dirty="0"/>
          </a:p>
          <a:p>
            <a:r>
              <a:rPr lang="en-US" sz="2400" b="1" dirty="0" smtClean="0">
                <a:solidFill>
                  <a:schemeClr val="tx2"/>
                </a:solidFill>
              </a:rPr>
              <a:t>Original Hypothesis:</a:t>
            </a:r>
          </a:p>
          <a:p>
            <a:r>
              <a:rPr lang="en-US" sz="2400" i="1" dirty="0" smtClean="0"/>
              <a:t>Estimate appliance energy use from side-channel emissions</a:t>
            </a:r>
            <a:endParaRPr lang="en-US" sz="2400" dirty="0" smtClean="0"/>
          </a:p>
          <a:p>
            <a:endParaRPr lang="en-US" sz="2400" i="1" dirty="0"/>
          </a:p>
          <a:p>
            <a:r>
              <a:rPr lang="en-US" sz="2400" b="1" dirty="0" smtClean="0">
                <a:solidFill>
                  <a:srgbClr val="318FC5"/>
                </a:solidFill>
              </a:rPr>
              <a:t>Result:</a:t>
            </a:r>
          </a:p>
          <a:p>
            <a:r>
              <a:rPr lang="en-US" sz="2400" i="1" dirty="0" smtClean="0"/>
              <a:t>Practical, battery-free* energy-harvesting sensors</a:t>
            </a:r>
            <a:endParaRPr lang="en-US" sz="2400" i="1" dirty="0"/>
          </a:p>
        </p:txBody>
      </p:sp>
      <p:sp>
        <p:nvSpPr>
          <p:cNvPr id="6" name="Oval 5"/>
          <p:cNvSpPr/>
          <p:nvPr/>
        </p:nvSpPr>
        <p:spPr>
          <a:xfrm>
            <a:off x="2529271" y="3553824"/>
            <a:ext cx="788285" cy="788285"/>
          </a:xfrm>
          <a:prstGeom prst="ellipse">
            <a:avLst/>
          </a:prstGeom>
          <a:noFill/>
          <a:ln/>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p:cNvSpPr/>
          <p:nvPr/>
        </p:nvSpPr>
        <p:spPr>
          <a:xfrm>
            <a:off x="3651621" y="3673388"/>
            <a:ext cx="196479" cy="149312"/>
          </a:xfrm>
          <a:prstGeom prst="rect">
            <a:avLst/>
          </a:prstGeom>
          <a:noFill/>
          <a:ln/>
          <a:effectLst>
            <a:glow rad="139700">
              <a:schemeClr val="accent2">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25926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Lab11 at Michigan:</a:t>
            </a:r>
            <a:br>
              <a:rPr lang="en-US" dirty="0" smtClean="0"/>
            </a:br>
            <a:r>
              <a:rPr lang="en-US" dirty="0" smtClean="0"/>
              <a:t>(Some of) What we do</a:t>
            </a:r>
            <a:endParaRPr lang="en-US" dirty="0"/>
          </a:p>
        </p:txBody>
      </p:sp>
      <p:sp>
        <p:nvSpPr>
          <p:cNvPr id="3" name="Content Placeholder 2"/>
          <p:cNvSpPr>
            <a:spLocks noGrp="1"/>
          </p:cNvSpPr>
          <p:nvPr>
            <p:ph idx="1"/>
          </p:nvPr>
        </p:nvSpPr>
        <p:spPr/>
        <p:txBody>
          <a:bodyPr/>
          <a:lstStyle/>
          <a:p>
            <a:r>
              <a:rPr lang="en-US" sz="4000" dirty="0" smtClean="0"/>
              <a:t>             </a:t>
            </a:r>
            <a:r>
              <a:rPr lang="en-US" dirty="0"/>
              <a:t>	</a:t>
            </a:r>
            <a:r>
              <a:rPr lang="en-US" dirty="0" smtClean="0"/>
              <a:t>	</a:t>
            </a:r>
            <a:r>
              <a:rPr lang="en-US" sz="3600" dirty="0" smtClean="0">
                <a:solidFill>
                  <a:schemeClr val="accent4"/>
                </a:solidFill>
              </a:rPr>
              <a:t>G</a:t>
            </a:r>
            <a:r>
              <a:rPr lang="en-US" sz="3600" dirty="0" smtClean="0"/>
              <a:t>ateway</a:t>
            </a:r>
            <a:r>
              <a:rPr lang="en-US" dirty="0" smtClean="0"/>
              <a:t>	</a:t>
            </a:r>
            <a:endParaRPr lang="en-US" dirty="0"/>
          </a:p>
        </p:txBody>
      </p:sp>
      <p:pic>
        <p:nvPicPr>
          <p:cNvPr id="3074" name="Picture 2" descr="rpi-cc25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476" y="2451005"/>
            <a:ext cx="2332530" cy="166542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821336" y="3963127"/>
            <a:ext cx="2448106" cy="369332"/>
          </a:xfrm>
          <a:prstGeom prst="rect">
            <a:avLst/>
          </a:prstGeom>
          <a:solidFill>
            <a:srgbClr val="FFFFFF">
              <a:alpha val="74902"/>
            </a:srgbClr>
          </a:solidFill>
        </p:spPr>
        <p:txBody>
          <a:bodyPr wrap="none" rtlCol="0">
            <a:spAutoFit/>
          </a:bodyPr>
          <a:lstStyle/>
          <a:p>
            <a:r>
              <a:rPr lang="en-US" b="1" dirty="0" smtClean="0">
                <a:solidFill>
                  <a:schemeClr val="accent4"/>
                </a:solidFill>
              </a:rPr>
              <a:t>Gen 1: </a:t>
            </a:r>
            <a:r>
              <a:rPr lang="en-US" b="1" dirty="0" err="1" smtClean="0">
                <a:solidFill>
                  <a:schemeClr val="accent4"/>
                </a:solidFill>
              </a:rPr>
              <a:t>Rpi</a:t>
            </a:r>
            <a:r>
              <a:rPr lang="en-US" b="1" dirty="0" smtClean="0">
                <a:solidFill>
                  <a:schemeClr val="accent4"/>
                </a:solidFill>
              </a:rPr>
              <a:t> + CC2520</a:t>
            </a:r>
            <a:endParaRPr lang="en-US" b="1" dirty="0">
              <a:solidFill>
                <a:schemeClr val="accent4"/>
              </a:solidFill>
            </a:endParaRPr>
          </a:p>
        </p:txBody>
      </p:sp>
      <p:sp>
        <p:nvSpPr>
          <p:cNvPr id="10" name="Slide Number Placeholder 9"/>
          <p:cNvSpPr>
            <a:spLocks noGrp="1"/>
          </p:cNvSpPr>
          <p:nvPr>
            <p:ph type="sldNum" sz="quarter" idx="12"/>
          </p:nvPr>
        </p:nvSpPr>
        <p:spPr/>
        <p:txBody>
          <a:bodyPr/>
          <a:lstStyle/>
          <a:p>
            <a:fld id="{1EFC5F69-8BF1-6F41-953B-C5277B3964C7}" type="slidenum">
              <a:rPr lang="en-US" smtClean="0"/>
              <a:t>8</a:t>
            </a:fld>
            <a:endParaRPr lang="en-US"/>
          </a:p>
        </p:txBody>
      </p:sp>
      <p:sp>
        <p:nvSpPr>
          <p:cNvPr id="11" name="TextBox 10"/>
          <p:cNvSpPr txBox="1"/>
          <p:nvPr/>
        </p:nvSpPr>
        <p:spPr>
          <a:xfrm>
            <a:off x="1" y="1794905"/>
            <a:ext cx="3853475" cy="646331"/>
          </a:xfrm>
          <a:prstGeom prst="rect">
            <a:avLst/>
          </a:prstGeom>
          <a:noFill/>
        </p:spPr>
        <p:txBody>
          <a:bodyPr wrap="square" rtlCol="0">
            <a:spAutoFit/>
          </a:bodyPr>
          <a:lstStyle/>
          <a:p>
            <a:r>
              <a:rPr lang="en-US" sz="3600" dirty="0" smtClean="0"/>
              <a:t>“A necessary evil”</a:t>
            </a:r>
            <a:endParaRPr lang="en-US" sz="3600" dirty="0"/>
          </a:p>
        </p:txBody>
      </p:sp>
    </p:spTree>
    <p:extLst>
      <p:ext uri="{BB962C8B-B14F-4D97-AF65-F5344CB8AC3E}">
        <p14:creationId xmlns:p14="http://schemas.microsoft.com/office/powerpoint/2010/main" val="22590717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Lab11 at Michigan:</a:t>
            </a:r>
            <a:br>
              <a:rPr lang="en-US" dirty="0" smtClean="0"/>
            </a:br>
            <a:r>
              <a:rPr lang="en-US" dirty="0" smtClean="0"/>
              <a:t>(Some of) What we do</a:t>
            </a:r>
            <a:endParaRPr lang="en-US" dirty="0"/>
          </a:p>
        </p:txBody>
      </p:sp>
      <p:pic>
        <p:nvPicPr>
          <p:cNvPr id="4" name="Shape 136"/>
          <p:cNvPicPr preferRelativeResize="0"/>
          <p:nvPr/>
        </p:nvPicPr>
        <p:blipFill>
          <a:blip r:embed="rId2">
            <a:alphaModFix/>
          </a:blip>
          <a:stretch>
            <a:fillRect/>
          </a:stretch>
        </p:blipFill>
        <p:spPr>
          <a:xfrm>
            <a:off x="5404959" y="4332459"/>
            <a:ext cx="1169802" cy="1816552"/>
          </a:xfrm>
          <a:prstGeom prst="rect">
            <a:avLst/>
          </a:prstGeom>
          <a:noFill/>
          <a:ln>
            <a:noFill/>
          </a:ln>
        </p:spPr>
      </p:pic>
      <p:pic>
        <p:nvPicPr>
          <p:cNvPr id="3074" name="Picture 2" descr="rpi-cc25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476" y="2451005"/>
            <a:ext cx="2332530" cy="16654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ackgroundRemoval t="27152" b="77152" l="0" r="100000">
                        <a14:foregroundMark x1="41250" y1="72535" x2="41250" y2="72535"/>
                        <a14:foregroundMark x1="42917" y1="72613" x2="42917" y2="72613"/>
                        <a14:foregroundMark x1="42500" y1="76135" x2="42500" y2="76135"/>
                        <a14:foregroundMark x1="61250" y1="54460" x2="61250" y2="54460"/>
                        <a14:foregroundMark x1="61944" y1="51956" x2="61944" y2="51956"/>
                        <a14:foregroundMark x1="20139" y1="29499" x2="20139" y2="29499"/>
                        <a14:foregroundMark x1="23611" y1="29264" x2="23611" y2="29264"/>
                        <a14:foregroundMark x1="17778" y1="29890" x2="17778" y2="29890"/>
                        <a14:foregroundMark x1="46111" y1="29343" x2="46111" y2="29343"/>
                        <a14:foregroundMark x1="46667" y1="30282" x2="46667" y2="30282"/>
                        <a14:foregroundMark x1="47222" y1="31299" x2="47222" y2="31299"/>
                        <a14:foregroundMark x1="47222" y1="32081" x2="47222" y2="32081"/>
                        <a14:foregroundMark x1="46389" y1="28951" x2="46389" y2="28951"/>
                        <a14:foregroundMark x1="47361" y1="30282" x2="47361" y2="30282"/>
                        <a14:foregroundMark x1="7222" y1="36541" x2="7222" y2="36541"/>
                        <a14:foregroundMark x1="45833" y1="32160" x2="45833" y2="32160"/>
                        <a14:backgroundMark x1="48333" y1="72379" x2="48333" y2="72379"/>
                        <a14:backgroundMark x1="47361" y1="69484" x2="47361" y2="69484"/>
                        <a14:backgroundMark x1="46667" y1="65962" x2="46667" y2="65962"/>
                        <a14:backgroundMark x1="46528" y1="64710" x2="46528" y2="64710"/>
                        <a14:backgroundMark x1="1806" y1="51565" x2="1806" y2="51565"/>
                        <a14:backgroundMark x1="3333" y1="45853" x2="3333" y2="45853"/>
                        <a14:backgroundMark x1="694" y1="54538" x2="694" y2="54538"/>
                        <a14:backgroundMark x1="8889" y1="48435" x2="8889" y2="48435"/>
                        <a14:backgroundMark x1="10556" y1="46088" x2="10556" y2="46088"/>
                        <a14:backgroundMark x1="12778" y1="47653" x2="12778" y2="47653"/>
                        <a14:backgroundMark x1="17083" y1="45775" x2="17083" y2="45775"/>
                        <a14:backgroundMark x1="23750" y1="46166" x2="23750" y2="46166"/>
                        <a14:backgroundMark x1="20833" y1="46714" x2="20833" y2="46714"/>
                        <a14:backgroundMark x1="62222" y1="63302" x2="62222" y2="63302"/>
                        <a14:backgroundMark x1="57361" y1="55556" x2="57361" y2="55556"/>
                        <a14:backgroundMark x1="59028" y1="53130" x2="59028" y2="53130"/>
                        <a14:backgroundMark x1="56528" y1="59233" x2="56528" y2="59233"/>
                        <a14:backgroundMark x1="55556" y1="57121" x2="55556" y2="57121"/>
                        <a14:backgroundMark x1="64167" y1="53521" x2="64167" y2="53521"/>
                        <a14:backgroundMark x1="60139" y1="50704" x2="60139" y2="50704"/>
                        <a14:backgroundMark x1="63611" y1="51878" x2="63611" y2="51878"/>
                        <a14:backgroundMark x1="63056" y1="54930" x2="63056" y2="54930"/>
                        <a14:backgroundMark x1="54722" y1="46166" x2="54722" y2="46166"/>
                        <a14:backgroundMark x1="55417" y1="43662" x2="55417" y2="43662"/>
                        <a14:backgroundMark x1="57778" y1="45696" x2="57778" y2="45696"/>
                        <a14:backgroundMark x1="59306" y1="48200" x2="59306" y2="48200"/>
                        <a14:backgroundMark x1="56806" y1="48513" x2="56806" y2="48513"/>
                        <a14:backgroundMark x1="29583" y1="37480" x2="29583" y2="37480"/>
                        <a14:backgroundMark x1="41389" y1="38498" x2="41389" y2="38498"/>
                        <a14:backgroundMark x1="50556" y1="38419" x2="50556" y2="38419"/>
                        <a14:backgroundMark x1="43750" y1="38419" x2="43750" y2="38419"/>
                        <a14:backgroundMark x1="26806" y1="40610" x2="26806" y2="40610"/>
                        <a14:backgroundMark x1="32639" y1="42019" x2="32639" y2="42019"/>
                        <a14:backgroundMark x1="18056" y1="38106" x2="18056" y2="38106"/>
                        <a14:backgroundMark x1="20278" y1="31142" x2="20278" y2="31142"/>
                        <a14:backgroundMark x1="9722" y1="34507" x2="9722" y2="34507"/>
                        <a14:backgroundMark x1="9583" y1="36385" x2="9583" y2="36385"/>
                        <a14:backgroundMark x1="22778" y1="40767" x2="22778" y2="40767"/>
                        <a14:backgroundMark x1="37917" y1="38811" x2="37917" y2="38811"/>
                        <a14:backgroundMark x1="48750" y1="38889" x2="48750" y2="38889"/>
                        <a14:backgroundMark x1="50278" y1="39984" x2="50278" y2="39984"/>
                        <a14:backgroundMark x1="36944" y1="41628" x2="36944" y2="41628"/>
                        <a14:backgroundMark x1="28333" y1="40532" x2="28333" y2="40532"/>
                        <a14:backgroundMark x1="21944" y1="30751" x2="21944" y2="30751"/>
                        <a14:backgroundMark x1="55278" y1="50704" x2="55278" y2="50704"/>
                        <a14:backgroundMark x1="55278" y1="49218" x2="55278" y2="49218"/>
                        <a14:backgroundMark x1="833" y1="55556" x2="833" y2="55556"/>
                        <a14:backgroundMark x1="47361" y1="63928" x2="47361" y2="63928"/>
                        <a14:backgroundMark x1="45417" y1="63850" x2="45417" y2="63850"/>
                        <a14:backgroundMark x1="45694" y1="68388" x2="45694" y2="68388"/>
                        <a14:backgroundMark x1="45139" y1="71909" x2="45139" y2="71909"/>
                        <a14:backgroundMark x1="49167" y1="70266" x2="49167" y2="70266"/>
                        <a14:backgroundMark x1="48194" y1="68153" x2="48194" y2="68153"/>
                        <a14:backgroundMark x1="45139" y1="70344" x2="45139" y2="70344"/>
                        <a14:backgroundMark x1="45417" y1="69171" x2="45417" y2="69171"/>
                        <a14:backgroundMark x1="45000" y1="66980" x2="45000" y2="66980"/>
                        <a14:backgroundMark x1="65000" y1="54382" x2="65000" y2="54382"/>
                        <a14:backgroundMark x1="63750" y1="50861" x2="63750" y2="50861"/>
                        <a14:backgroundMark x1="1806" y1="53365" x2="1806" y2="53365"/>
                        <a14:backgroundMark x1="9583" y1="49687" x2="9583" y2="49687"/>
                        <a14:backgroundMark x1="13472" y1="46714" x2="13472" y2="46714"/>
                      </a14:backgroundRemoval>
                    </a14:imgEffect>
                  </a14:imgLayer>
                </a14:imgProps>
              </a:ext>
              <a:ext uri="{28A0092B-C50C-407E-A947-70E740481C1C}">
                <a14:useLocalDpi xmlns:a14="http://schemas.microsoft.com/office/drawing/2010/main" val="0"/>
              </a:ext>
            </a:extLst>
          </a:blip>
          <a:srcRect t="26850" b="22207"/>
          <a:stretch/>
        </p:blipFill>
        <p:spPr>
          <a:xfrm>
            <a:off x="3675377" y="4585071"/>
            <a:ext cx="1729582" cy="1563940"/>
          </a:xfrm>
          <a:prstGeom prst="rect">
            <a:avLst/>
          </a:prstGeom>
        </p:spPr>
      </p:pic>
      <p:sp>
        <p:nvSpPr>
          <p:cNvPr id="7" name="TextBox 6"/>
          <p:cNvSpPr txBox="1"/>
          <p:nvPr/>
        </p:nvSpPr>
        <p:spPr>
          <a:xfrm>
            <a:off x="3821336" y="3963127"/>
            <a:ext cx="2448106" cy="369332"/>
          </a:xfrm>
          <a:prstGeom prst="rect">
            <a:avLst/>
          </a:prstGeom>
          <a:solidFill>
            <a:srgbClr val="FFFFFF">
              <a:alpha val="74902"/>
            </a:srgbClr>
          </a:solidFill>
        </p:spPr>
        <p:txBody>
          <a:bodyPr wrap="none" rtlCol="0">
            <a:spAutoFit/>
          </a:bodyPr>
          <a:lstStyle/>
          <a:p>
            <a:r>
              <a:rPr lang="en-US" b="1" dirty="0" smtClean="0">
                <a:solidFill>
                  <a:schemeClr val="accent4"/>
                </a:solidFill>
              </a:rPr>
              <a:t>Gen 1: </a:t>
            </a:r>
            <a:r>
              <a:rPr lang="en-US" b="1" dirty="0" err="1" smtClean="0">
                <a:solidFill>
                  <a:schemeClr val="accent4"/>
                </a:solidFill>
              </a:rPr>
              <a:t>Rpi</a:t>
            </a:r>
            <a:r>
              <a:rPr lang="en-US" b="1" dirty="0" smtClean="0">
                <a:solidFill>
                  <a:schemeClr val="accent4"/>
                </a:solidFill>
              </a:rPr>
              <a:t> + CC2520</a:t>
            </a:r>
            <a:endParaRPr lang="en-US" b="1" dirty="0">
              <a:solidFill>
                <a:schemeClr val="accent4"/>
              </a:solidFill>
            </a:endParaRPr>
          </a:p>
        </p:txBody>
      </p:sp>
      <p:sp>
        <p:nvSpPr>
          <p:cNvPr id="9" name="TextBox 8"/>
          <p:cNvSpPr txBox="1"/>
          <p:nvPr/>
        </p:nvSpPr>
        <p:spPr>
          <a:xfrm>
            <a:off x="3594458" y="6126163"/>
            <a:ext cx="2980303" cy="646331"/>
          </a:xfrm>
          <a:prstGeom prst="rect">
            <a:avLst/>
          </a:prstGeom>
          <a:solidFill>
            <a:srgbClr val="FFFFFF">
              <a:alpha val="74902"/>
            </a:srgbClr>
          </a:solidFill>
        </p:spPr>
        <p:txBody>
          <a:bodyPr wrap="none" rtlCol="0">
            <a:spAutoFit/>
          </a:bodyPr>
          <a:lstStyle/>
          <a:p>
            <a:r>
              <a:rPr lang="en-US" b="1" dirty="0" smtClean="0">
                <a:solidFill>
                  <a:schemeClr val="accent4"/>
                </a:solidFill>
              </a:rPr>
              <a:t>Gen 2: </a:t>
            </a:r>
            <a:r>
              <a:rPr lang="en-US" b="1" dirty="0" err="1" smtClean="0">
                <a:solidFill>
                  <a:schemeClr val="accent4"/>
                </a:solidFill>
              </a:rPr>
              <a:t>BeagleBone</a:t>
            </a:r>
            <a:r>
              <a:rPr lang="en-US" b="1" dirty="0" smtClean="0">
                <a:solidFill>
                  <a:schemeClr val="accent4"/>
                </a:solidFill>
              </a:rPr>
              <a:t> Black</a:t>
            </a:r>
          </a:p>
          <a:p>
            <a:r>
              <a:rPr lang="en-US" b="1" dirty="0" smtClean="0">
                <a:solidFill>
                  <a:schemeClr val="accent4"/>
                </a:solidFill>
              </a:rPr>
              <a:t>+ 2 x CC2520 + CC2591</a:t>
            </a:r>
            <a:endParaRPr lang="en-US" b="1" dirty="0">
              <a:solidFill>
                <a:schemeClr val="accent4"/>
              </a:solidFill>
            </a:endParaRPr>
          </a:p>
        </p:txBody>
      </p:sp>
      <p:sp>
        <p:nvSpPr>
          <p:cNvPr id="11" name="Slide Number Placeholder 10"/>
          <p:cNvSpPr>
            <a:spLocks noGrp="1"/>
          </p:cNvSpPr>
          <p:nvPr>
            <p:ph type="sldNum" sz="quarter" idx="12"/>
          </p:nvPr>
        </p:nvSpPr>
        <p:spPr/>
        <p:txBody>
          <a:bodyPr/>
          <a:lstStyle/>
          <a:p>
            <a:fld id="{1EFC5F69-8BF1-6F41-953B-C5277B3964C7}" type="slidenum">
              <a:rPr lang="en-US" smtClean="0"/>
              <a:t>9</a:t>
            </a:fld>
            <a:endParaRPr lang="en-US"/>
          </a:p>
        </p:txBody>
      </p:sp>
      <p:sp>
        <p:nvSpPr>
          <p:cNvPr id="32" name="Content Placeholder 2"/>
          <p:cNvSpPr>
            <a:spLocks noGrp="1"/>
          </p:cNvSpPr>
          <p:nvPr>
            <p:ph idx="1"/>
          </p:nvPr>
        </p:nvSpPr>
        <p:spPr>
          <a:xfrm>
            <a:off x="457200" y="1752600"/>
            <a:ext cx="7620000" cy="4373563"/>
          </a:xfrm>
        </p:spPr>
        <p:txBody>
          <a:bodyPr/>
          <a:lstStyle/>
          <a:p>
            <a:r>
              <a:rPr lang="en-US" sz="4000" dirty="0" smtClean="0"/>
              <a:t>             </a:t>
            </a:r>
            <a:r>
              <a:rPr lang="en-US" dirty="0"/>
              <a:t>	</a:t>
            </a:r>
            <a:r>
              <a:rPr lang="en-US" dirty="0" smtClean="0"/>
              <a:t>	</a:t>
            </a:r>
            <a:r>
              <a:rPr lang="en-US" sz="3600" dirty="0" smtClean="0">
                <a:solidFill>
                  <a:schemeClr val="accent4"/>
                </a:solidFill>
              </a:rPr>
              <a:t>G</a:t>
            </a:r>
            <a:r>
              <a:rPr lang="en-US" sz="3600" dirty="0" smtClean="0"/>
              <a:t>ateway</a:t>
            </a:r>
            <a:r>
              <a:rPr lang="en-US" dirty="0" smtClean="0"/>
              <a:t>	</a:t>
            </a:r>
            <a:endParaRPr lang="en-US" dirty="0"/>
          </a:p>
        </p:txBody>
      </p:sp>
      <p:sp>
        <p:nvSpPr>
          <p:cNvPr id="36" name="TextBox 35"/>
          <p:cNvSpPr txBox="1"/>
          <p:nvPr/>
        </p:nvSpPr>
        <p:spPr>
          <a:xfrm>
            <a:off x="1" y="1794905"/>
            <a:ext cx="3853475" cy="3170099"/>
          </a:xfrm>
          <a:prstGeom prst="rect">
            <a:avLst/>
          </a:prstGeom>
          <a:noFill/>
        </p:spPr>
        <p:txBody>
          <a:bodyPr wrap="square" rtlCol="0">
            <a:spAutoFit/>
          </a:bodyPr>
          <a:lstStyle/>
          <a:p>
            <a:r>
              <a:rPr lang="en-US" sz="3600" dirty="0" smtClean="0"/>
              <a:t>“A necessary evil”</a:t>
            </a:r>
          </a:p>
          <a:p>
            <a:endParaRPr lang="en-US" sz="3600" dirty="0"/>
          </a:p>
          <a:p>
            <a:r>
              <a:rPr lang="en-US" sz="3200" dirty="0" smtClean="0"/>
              <a:t>That may be evolving into an interesting area of research</a:t>
            </a:r>
            <a:endParaRPr lang="en-US" sz="3200" dirty="0"/>
          </a:p>
        </p:txBody>
      </p:sp>
    </p:spTree>
    <p:extLst>
      <p:ext uri="{BB962C8B-B14F-4D97-AF65-F5344CB8AC3E}">
        <p14:creationId xmlns:p14="http://schemas.microsoft.com/office/powerpoint/2010/main" val="152004579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ad_theme">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brad_theme.thmx</Template>
  <TotalTime>2509</TotalTime>
  <Words>2570</Words>
  <Application>Microsoft Macintosh PowerPoint</Application>
  <PresentationFormat>On-screen Show (4:3)</PresentationFormat>
  <Paragraphs>479</Paragraphs>
  <Slides>55</Slides>
  <Notes>15</Notes>
  <HiddenSlides>3</HiddenSlides>
  <MMClips>1</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brad_theme</vt:lpstr>
      <vt:lpstr>Embedded System Design and the internet of things</vt:lpstr>
      <vt:lpstr>Pat Pannuto</vt:lpstr>
      <vt:lpstr>Lab11 at Michigan: (Some of) What we do</vt:lpstr>
      <vt:lpstr>Lab11 at Michigan: (Some of) What we do</vt:lpstr>
      <vt:lpstr>Lab11 at Michigan: (Some of) What we do</vt:lpstr>
      <vt:lpstr>Lab11 at Michigan: (Some of) What we do</vt:lpstr>
      <vt:lpstr>Lab11 at Michigan: (Some of) What we do</vt:lpstr>
      <vt:lpstr>Lab11 at Michigan: (Some of) What we do</vt:lpstr>
      <vt:lpstr>Lab11 at Michigan: (Some of) What we do</vt:lpstr>
      <vt:lpstr>Lab11 at Michigan: (Some of) What we do</vt:lpstr>
      <vt:lpstr>Lab11 at Michigan: (Some of) What we do</vt:lpstr>
      <vt:lpstr>Lab11 at Michigan: (Some of) What we do</vt:lpstr>
      <vt:lpstr>The Gateway Problem </vt:lpstr>
      <vt:lpstr>The (mostly) universal gateway worked for WiFi, why not us?</vt:lpstr>
      <vt:lpstr>A Trillion Sensors is a Trillion Batteries</vt:lpstr>
      <vt:lpstr>The lifetime of a disposable IoT device is defined by the energy it ships with (or can harvest)</vt:lpstr>
      <vt:lpstr>Bluetooth Low Energy – A MAC convergence for non-mesh applications</vt:lpstr>
      <vt:lpstr>BLE as a backhaul for Personal Area Networks</vt:lpstr>
      <vt:lpstr>BLE as a backhaul for general sensor networks “Reverse Data Muling”</vt:lpstr>
      <vt:lpstr>The gateway problem is a fundamental problem</vt:lpstr>
      <vt:lpstr>The Gateway Problem Nest Google Gets It</vt:lpstr>
      <vt:lpstr>Motivation for burdening the gateway node: Masking less-performant, less-reliable low-power networks</vt:lpstr>
      <vt:lpstr>Motivation for burdening the gateway node: Centralizing computation to minimize costs</vt:lpstr>
      <vt:lpstr>A Case Study: The risks of relying on the gateway to be anything more than a gateway</vt:lpstr>
      <vt:lpstr>Hue authentication: App to base station</vt:lpstr>
      <vt:lpstr>Hue authentication: Base station to bulb</vt:lpstr>
      <vt:lpstr>Hue Security, OR end-to-end violation by example</vt:lpstr>
      <vt:lpstr>Any Hue bulb will trust any Hue base station</vt:lpstr>
      <vt:lpstr>Two-level trust: Who’s trusted now and who to trust</vt:lpstr>
      <vt:lpstr>The importance of understanding a threat model (and why what came before actually wasn’t so bad)</vt:lpstr>
      <vt:lpstr>And then usability demanded an extension that makes it worse</vt:lpstr>
      <vt:lpstr>Embedded Device Design Small things without buttons</vt:lpstr>
      <vt:lpstr>Why now?</vt:lpstr>
      <vt:lpstr>The smartphone is an embedded system and a micro-PC</vt:lpstr>
      <vt:lpstr>Wait, why do we need IoT if there are smartphones everywhere?</vt:lpstr>
      <vt:lpstr>A reminder: Energy is king</vt:lpstr>
      <vt:lpstr>Moore’s Law Computing power in embedded</vt:lpstr>
      <vt:lpstr>Moore’s Law and Memory SRAM hasn’t followed the same trend</vt:lpstr>
      <vt:lpstr>Why has embedded memory size not followed the rest of computing?</vt:lpstr>
      <vt:lpstr>Some cautious SRAM Predictions</vt:lpstr>
      <vt:lpstr>What does all of this mean for security? Cryptography is computationally hard…</vt:lpstr>
      <vt:lpstr>Cryptographic systems are designed with hardware acceleration in mind</vt:lpstr>
      <vt:lpstr>We solve these kind of problems with “drivers”</vt:lpstr>
      <vt:lpstr>Reasoning about performance at odds with security</vt:lpstr>
      <vt:lpstr>Coprocessors can mean crypto libraries are less portable</vt:lpstr>
      <vt:lpstr>A partial answer is provided by existing protocols</vt:lpstr>
      <vt:lpstr>Security vs Energy tradeoff. BLE requires out-of-band initial pairing to secure against eavesdroppers</vt:lpstr>
      <vt:lpstr>PowerPoint Presentation</vt:lpstr>
      <vt:lpstr>Hardware Takeaways</vt:lpstr>
      <vt:lpstr>The probe incompatibility mess</vt:lpstr>
      <vt:lpstr>Cultural help: We like data too much for our own good</vt:lpstr>
      <vt:lpstr>Monjolo in action</vt:lpstr>
      <vt:lpstr>Augmenting smartphones to add “missing” sensors</vt:lpstr>
      <vt:lpstr>Lab11 at Michigan: (Some of) What we do</vt:lpstr>
      <vt:lpstr>Lab11 at Michigan: (Some of) What we do</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Sensing Technologies for Data Collection and Monitoring</dc:title>
  <dc:creator>Patrick Pannuto</dc:creator>
  <cp:lastModifiedBy>Patrick Pannuto</cp:lastModifiedBy>
  <cp:revision>186</cp:revision>
  <dcterms:created xsi:type="dcterms:W3CDTF">2014-03-07T01:18:44Z</dcterms:created>
  <dcterms:modified xsi:type="dcterms:W3CDTF">2014-08-11T20:26:32Z</dcterms:modified>
</cp:coreProperties>
</file>